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5.xml" ContentType="application/vnd.openxmlformats-officedocument.presentationml.slide+xml"/>
  <Override PartName="/ppt/slides/slide11.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1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11.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17"/>
  </p:notesMasterIdLst>
  <p:sldIdLst>
    <p:sldId id="337" r:id="rId2"/>
    <p:sldId id="342" r:id="rId3"/>
    <p:sldId id="281" r:id="rId4"/>
    <p:sldId id="317" r:id="rId5"/>
    <p:sldId id="321" r:id="rId6"/>
    <p:sldId id="320" r:id="rId7"/>
    <p:sldId id="326" r:id="rId8"/>
    <p:sldId id="316" r:id="rId9"/>
    <p:sldId id="328" r:id="rId10"/>
    <p:sldId id="343" r:id="rId11"/>
    <p:sldId id="314" r:id="rId12"/>
    <p:sldId id="315" r:id="rId13"/>
    <p:sldId id="327" r:id="rId14"/>
    <p:sldId id="264" r:id="rId15"/>
    <p:sldId id="262" r:id="rId1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00"/>
    <a:srgbClr val="CE6626"/>
    <a:srgbClr val="EC3D20"/>
    <a:srgbClr val="466BD2"/>
    <a:srgbClr val="3C96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708" y="114"/>
      </p:cViewPr>
      <p:guideLst/>
    </p:cSldViewPr>
  </p:slideViewPr>
  <p:notesTextViewPr>
    <p:cViewPr>
      <p:scale>
        <a:sx n="3" d="2"/>
        <a:sy n="3" d="2"/>
      </p:scale>
      <p:origin x="0" y="0"/>
    </p:cViewPr>
  </p:notesTextViewPr>
  <p:notesViewPr>
    <p:cSldViewPr snapToGrid="0">
      <p:cViewPr>
        <p:scale>
          <a:sx n="160" d="100"/>
          <a:sy n="160" d="100"/>
        </p:scale>
        <p:origin x="2268"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8CC7B93-0FA6-478A-9DCA-76413940885A}" type="datetimeFigureOut">
              <a:rPr lang="en-US" smtClean="0"/>
              <a:t>10/18/2024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A89D89F-D994-4871-9E2F-8B172DAD38D6}" type="slidenum">
              <a:rPr lang="en-US" smtClean="0"/>
              <a:t>‹#›</a:t>
            </a:fld>
            <a:endParaRPr lang="en-US"/>
          </a:p>
        </p:txBody>
      </p:sp>
    </p:spTree>
    <p:extLst>
      <p:ext uri="{BB962C8B-B14F-4D97-AF65-F5344CB8AC3E}">
        <p14:creationId xmlns:p14="http://schemas.microsoft.com/office/powerpoint/2010/main" val="224882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89D89F-D994-4871-9E2F-8B172DAD38D6}" type="slidenum">
              <a:rPr lang="en-US" smtClean="0"/>
              <a:t>2</a:t>
            </a:fld>
            <a:endParaRPr lang="en-US"/>
          </a:p>
        </p:txBody>
      </p:sp>
    </p:spTree>
    <p:extLst>
      <p:ext uri="{BB962C8B-B14F-4D97-AF65-F5344CB8AC3E}">
        <p14:creationId xmlns:p14="http://schemas.microsoft.com/office/powerpoint/2010/main" val="1463312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idx="12"/>
          </p:nvPr>
        </p:nvSpPr>
        <p:spPr/>
        <p:txBody>
          <a:bodyPr/>
          <a:lstStyle/>
          <a:p>
            <a:fld id="{00000000-1234-1234-1234-123412341234}" type="slidenum">
              <a:rPr lang="en-US">
                <a:solidFill>
                  <a:schemeClr val="dk1"/>
                </a:solidFill>
                <a:latin typeface="Calibri"/>
                <a:ea typeface="Calibri"/>
                <a:cs typeface="Calibri"/>
                <a:sym typeface="Calibri"/>
              </a:rPr>
              <a:pPr/>
              <a:t>11</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8566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idx="12"/>
          </p:nvPr>
        </p:nvSpPr>
        <p:spPr/>
        <p:txBody>
          <a:bodyPr/>
          <a:lstStyle/>
          <a:p>
            <a:fld id="{00000000-1234-1234-1234-123412341234}" type="slidenum">
              <a:rPr lang="en-US">
                <a:solidFill>
                  <a:schemeClr val="dk1"/>
                </a:solidFill>
                <a:latin typeface="Calibri"/>
                <a:ea typeface="Calibri"/>
                <a:cs typeface="Calibri"/>
                <a:sym typeface="Calibri"/>
              </a:rPr>
              <a:pPr/>
              <a:t>12</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2922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89D89F-D994-4871-9E2F-8B172DAD38D6}" type="slidenum">
              <a:rPr lang="en-US" smtClean="0"/>
              <a:t>13</a:t>
            </a:fld>
            <a:endParaRPr lang="en-US"/>
          </a:p>
        </p:txBody>
      </p:sp>
    </p:spTree>
    <p:extLst>
      <p:ext uri="{BB962C8B-B14F-4D97-AF65-F5344CB8AC3E}">
        <p14:creationId xmlns:p14="http://schemas.microsoft.com/office/powerpoint/2010/main" val="3131827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89D89F-D994-4871-9E2F-8B172DAD38D6}" type="slidenum">
              <a:rPr lang="en-US" smtClean="0"/>
              <a:t>14</a:t>
            </a:fld>
            <a:endParaRPr lang="en-US"/>
          </a:p>
        </p:txBody>
      </p:sp>
    </p:spTree>
    <p:extLst>
      <p:ext uri="{BB962C8B-B14F-4D97-AF65-F5344CB8AC3E}">
        <p14:creationId xmlns:p14="http://schemas.microsoft.com/office/powerpoint/2010/main" val="4157740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89D89F-D994-4871-9E2F-8B172DAD38D6}" type="slidenum">
              <a:rPr lang="en-US" smtClean="0"/>
              <a:t>15</a:t>
            </a:fld>
            <a:endParaRPr lang="en-US"/>
          </a:p>
        </p:txBody>
      </p:sp>
    </p:spTree>
    <p:extLst>
      <p:ext uri="{BB962C8B-B14F-4D97-AF65-F5344CB8AC3E}">
        <p14:creationId xmlns:p14="http://schemas.microsoft.com/office/powerpoint/2010/main" val="403218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6472"/>
            <a:r>
              <a:rPr lang="en-CA" b="1" dirty="0"/>
              <a:t>Child Care BC Vision</a:t>
            </a:r>
          </a:p>
          <a:p>
            <a:pPr marL="116472"/>
            <a:r>
              <a:rPr lang="en-US" i="1" dirty="0"/>
              <a:t>A future where quality and inclusive child care is a core service available to every family that wants it, when they need it, at a price they can afford</a:t>
            </a:r>
          </a:p>
          <a:p>
            <a:pPr marL="116472"/>
            <a:endParaRPr lang="en-US" i="1" dirty="0"/>
          </a:p>
          <a:p>
            <a:pPr marL="116472"/>
            <a:r>
              <a:rPr lang="en-US" i="0" dirty="0"/>
              <a:t>After school programs are different from the regular school day as they aren’t related to school curriculum.   Our after-school programs are meant to be a safe, nurturing environment that provides for a safe child care outside of the school day.  Activities are planned to be preferable and choice based.  There is no expectation to provide curricular instruction.</a:t>
            </a:r>
            <a:endParaRPr lang="en-US" i="1" dirty="0"/>
          </a:p>
          <a:p>
            <a:pPr marL="116472"/>
            <a:endParaRPr lang="en-US" i="1" dirty="0"/>
          </a:p>
          <a:p>
            <a:pPr marL="116472"/>
            <a:r>
              <a:rPr lang="en-US" i="0" dirty="0"/>
              <a:t>The after-school programs we run are required to follow licensing requirements (Ministry of Health), while providing affordable childcare for school-aged children on school grounds.  Prior to starting any program, we go through a rigorous process of applying for licensing.  This includes providing floor plans, water testing, fire and other safety protocols, and requiring all staff to have the expected qualifications (RA and/or ECE/ECEA certificates, and first aid training. There are many procedures that need to be followed to be in compliance with licensing, such as student information/record keeping, communication with families, site safety inspections, first aid and incident logs, daily journal, and monthly fire drills.  Licensing officers make scheduled and random visits to ensure we are in compliance with licensing requirements.</a:t>
            </a:r>
          </a:p>
          <a:p>
            <a:pPr marL="116472"/>
            <a:endParaRPr lang="en-US" i="0" dirty="0"/>
          </a:p>
          <a:p>
            <a:pPr marL="116472"/>
            <a:r>
              <a:rPr lang="en-US" i="0" dirty="0"/>
              <a:t>We have a positive connection with Sources, who provide additional funding for </a:t>
            </a:r>
            <a:r>
              <a:rPr lang="en-US" i="0" dirty="0" err="1"/>
              <a:t>childen</a:t>
            </a:r>
            <a:r>
              <a:rPr lang="en-US" i="0" dirty="0"/>
              <a:t> who require 1:1 support to be successful in after-school care.  This is referred to as “Supportive Childcare”.</a:t>
            </a:r>
            <a:r>
              <a:rPr lang="en-US" dirty="0"/>
              <a:t> </a:t>
            </a:r>
          </a:p>
          <a:p>
            <a:pPr marL="116472"/>
            <a:endParaRPr lang="en-US" dirty="0"/>
          </a:p>
          <a:p>
            <a:pPr marL="116472"/>
            <a:endParaRPr lang="en-US" dirty="0"/>
          </a:p>
          <a:p>
            <a:pPr marL="116472"/>
            <a:endParaRPr lang="en-US" i="1" dirty="0">
              <a:solidFill>
                <a:schemeClr val="dk2"/>
              </a:solidFill>
              <a:latin typeface="Calibri"/>
              <a:ea typeface="Calibri"/>
              <a:cs typeface="Calibri"/>
              <a:sym typeface="Calibri"/>
            </a:endParaRPr>
          </a:p>
          <a:p>
            <a:pPr marL="116472"/>
            <a:endParaRPr lang="en-US" dirty="0">
              <a:solidFill>
                <a:schemeClr val="dk2"/>
              </a:solidFill>
              <a:latin typeface="Calibri"/>
              <a:ea typeface="Calibri"/>
              <a:cs typeface="Calibri"/>
              <a:sym typeface="Calibri"/>
            </a:endParaRPr>
          </a:p>
          <a:p>
            <a:endParaRPr lang="en-CA" dirty="0"/>
          </a:p>
        </p:txBody>
      </p:sp>
      <p:sp>
        <p:nvSpPr>
          <p:cNvPr id="4" name="Slide Number Placeholder 3"/>
          <p:cNvSpPr>
            <a:spLocks noGrp="1"/>
          </p:cNvSpPr>
          <p:nvPr>
            <p:ph type="sldNum" idx="12"/>
          </p:nvPr>
        </p:nvSpPr>
        <p:spPr/>
        <p:txBody>
          <a:bodyPr/>
          <a:lstStyle/>
          <a:p>
            <a:fld id="{00000000-1234-1234-1234-123412341234}" type="slidenum">
              <a:rPr lang="en-US">
                <a:solidFill>
                  <a:schemeClr val="dk1"/>
                </a:solidFill>
                <a:latin typeface="Calibri"/>
                <a:ea typeface="Calibri"/>
                <a:cs typeface="Calibri"/>
                <a:sym typeface="Calibri"/>
              </a:rPr>
              <a:pPr/>
              <a:t>3</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7748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Assumed responsibility for the OBLT in June.  </a:t>
            </a:r>
          </a:p>
          <a:p>
            <a:endParaRPr lang="en-US" dirty="0"/>
          </a:p>
        </p:txBody>
      </p:sp>
      <p:sp>
        <p:nvSpPr>
          <p:cNvPr id="4" name="Slide Number Placeholder 3"/>
          <p:cNvSpPr>
            <a:spLocks noGrp="1"/>
          </p:cNvSpPr>
          <p:nvPr>
            <p:ph type="sldNum" sz="quarter" idx="5"/>
          </p:nvPr>
        </p:nvSpPr>
        <p:spPr/>
        <p:txBody>
          <a:bodyPr/>
          <a:lstStyle/>
          <a:p>
            <a:fld id="{CA89D89F-D994-4871-9E2F-8B172DAD38D6}" type="slidenum">
              <a:rPr lang="en-US" smtClean="0"/>
              <a:t>4</a:t>
            </a:fld>
            <a:endParaRPr lang="en-US"/>
          </a:p>
        </p:txBody>
      </p:sp>
    </p:spTree>
    <p:extLst>
      <p:ext uri="{BB962C8B-B14F-4D97-AF65-F5344CB8AC3E}">
        <p14:creationId xmlns:p14="http://schemas.microsoft.com/office/powerpoint/2010/main" val="1011506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89D89F-D994-4871-9E2F-8B172DAD38D6}" type="slidenum">
              <a:rPr lang="en-US" smtClean="0"/>
              <a:t>5</a:t>
            </a:fld>
            <a:endParaRPr lang="en-US"/>
          </a:p>
        </p:txBody>
      </p:sp>
    </p:spTree>
    <p:extLst>
      <p:ext uri="{BB962C8B-B14F-4D97-AF65-F5344CB8AC3E}">
        <p14:creationId xmlns:p14="http://schemas.microsoft.com/office/powerpoint/2010/main" val="3339605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89D89F-D994-4871-9E2F-8B172DAD38D6}" type="slidenum">
              <a:rPr lang="en-US" smtClean="0"/>
              <a:t>6</a:t>
            </a:fld>
            <a:endParaRPr lang="en-US"/>
          </a:p>
        </p:txBody>
      </p:sp>
    </p:spTree>
    <p:extLst>
      <p:ext uri="{BB962C8B-B14F-4D97-AF65-F5344CB8AC3E}">
        <p14:creationId xmlns:p14="http://schemas.microsoft.com/office/powerpoint/2010/main" val="262163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89D89F-D994-4871-9E2F-8B172DAD38D6}" type="slidenum">
              <a:rPr lang="en-US" smtClean="0"/>
              <a:t>7</a:t>
            </a:fld>
            <a:endParaRPr lang="en-US"/>
          </a:p>
        </p:txBody>
      </p:sp>
    </p:spTree>
    <p:extLst>
      <p:ext uri="{BB962C8B-B14F-4D97-AF65-F5344CB8AC3E}">
        <p14:creationId xmlns:p14="http://schemas.microsoft.com/office/powerpoint/2010/main" val="3343398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89D89F-D994-4871-9E2F-8B172DAD38D6}" type="slidenum">
              <a:rPr lang="en-US" smtClean="0"/>
              <a:t>8</a:t>
            </a:fld>
            <a:endParaRPr lang="en-US"/>
          </a:p>
        </p:txBody>
      </p:sp>
    </p:spTree>
    <p:extLst>
      <p:ext uri="{BB962C8B-B14F-4D97-AF65-F5344CB8AC3E}">
        <p14:creationId xmlns:p14="http://schemas.microsoft.com/office/powerpoint/2010/main" val="30483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is to improve the link and transitions between the early years and school age.</a:t>
            </a:r>
          </a:p>
        </p:txBody>
      </p:sp>
      <p:sp>
        <p:nvSpPr>
          <p:cNvPr id="4" name="Slide Number Placeholder 3"/>
          <p:cNvSpPr>
            <a:spLocks noGrp="1"/>
          </p:cNvSpPr>
          <p:nvPr>
            <p:ph type="sldNum" sz="quarter" idx="5"/>
          </p:nvPr>
        </p:nvSpPr>
        <p:spPr/>
        <p:txBody>
          <a:bodyPr/>
          <a:lstStyle/>
          <a:p>
            <a:fld id="{CA89D89F-D994-4871-9E2F-8B172DAD38D6}" type="slidenum">
              <a:rPr lang="en-US" smtClean="0"/>
              <a:t>9</a:t>
            </a:fld>
            <a:endParaRPr lang="en-US"/>
          </a:p>
        </p:txBody>
      </p:sp>
    </p:spTree>
    <p:extLst>
      <p:ext uri="{BB962C8B-B14F-4D97-AF65-F5344CB8AC3E}">
        <p14:creationId xmlns:p14="http://schemas.microsoft.com/office/powerpoint/2010/main" val="2235737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 of schools concept</a:t>
            </a:r>
          </a:p>
        </p:txBody>
      </p:sp>
      <p:sp>
        <p:nvSpPr>
          <p:cNvPr id="4" name="Slide Number Placeholder 3"/>
          <p:cNvSpPr>
            <a:spLocks noGrp="1"/>
          </p:cNvSpPr>
          <p:nvPr>
            <p:ph type="sldNum" sz="quarter" idx="5"/>
          </p:nvPr>
        </p:nvSpPr>
        <p:spPr/>
        <p:txBody>
          <a:bodyPr/>
          <a:lstStyle/>
          <a:p>
            <a:fld id="{CA89D89F-D994-4871-9E2F-8B172DAD38D6}" type="slidenum">
              <a:rPr lang="en-US" smtClean="0"/>
              <a:t>10</a:t>
            </a:fld>
            <a:endParaRPr lang="en-US"/>
          </a:p>
        </p:txBody>
      </p:sp>
    </p:spTree>
    <p:extLst>
      <p:ext uri="{BB962C8B-B14F-4D97-AF65-F5344CB8AC3E}">
        <p14:creationId xmlns:p14="http://schemas.microsoft.com/office/powerpoint/2010/main" val="8589953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9.sv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7.sv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34888" y="1611815"/>
            <a:ext cx="8325196" cy="1513741"/>
          </a:xfrm>
        </p:spPr>
        <p:txBody>
          <a:bodyPr anchor="ctr">
            <a:noAutofit/>
          </a:bodyPr>
          <a:lstStyle>
            <a:lvl1pPr algn="l" defTabSz="914400" rtl="0" eaLnBrk="1" latinLnBrk="0" hangingPunct="1">
              <a:lnSpc>
                <a:spcPct val="90000"/>
              </a:lnSpc>
              <a:spcBef>
                <a:spcPct val="0"/>
              </a:spcBef>
              <a:buNone/>
              <a:defRPr lang="en-US" sz="4800" kern="1200" cap="none" baseline="0"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6" name="Slide Number Placeholder 5"/>
          <p:cNvSpPr>
            <a:spLocks noGrp="1"/>
          </p:cNvSpPr>
          <p:nvPr>
            <p:ph type="sldNum" sz="quarter" idx="12"/>
          </p:nvPr>
        </p:nvSpPr>
        <p:spPr>
          <a:xfrm>
            <a:off x="9592733" y="4289334"/>
            <a:ext cx="1193868" cy="640080"/>
          </a:xfrm>
        </p:spPr>
        <p:txBody>
          <a:bodyPr/>
          <a:lstStyle>
            <a:lvl1pPr>
              <a:defRPr sz="2800" b="0"/>
            </a:lvl1pPr>
          </a:lstStyle>
          <a:p>
            <a:fld id="{4FAB73BC-B049-4115-A692-8D63A059BFB8}" type="slidenum">
              <a:rPr lang="en-US" dirty="0"/>
              <a:pPr/>
              <a:t>‹#›</a:t>
            </a:fld>
            <a:endParaRPr lang="en-US"/>
          </a:p>
        </p:txBody>
      </p:sp>
      <p:sp>
        <p:nvSpPr>
          <p:cNvPr id="13" name="Freeform 18">
            <a:extLst>
              <a:ext uri="{FF2B5EF4-FFF2-40B4-BE49-F238E27FC236}">
                <a16:creationId xmlns:a16="http://schemas.microsoft.com/office/drawing/2014/main" id="{6989B37E-C928-45FC-A98E-B3CE2D9CC68F}"/>
              </a:ext>
            </a:extLst>
          </p:cNvPr>
          <p:cNvSpPr/>
          <p:nvPr userDrawn="1"/>
        </p:nvSpPr>
        <p:spPr>
          <a:xfrm>
            <a:off x="420095" y="484349"/>
            <a:ext cx="2098662" cy="1829365"/>
          </a:xfrm>
          <a:custGeom>
            <a:avLst/>
            <a:gdLst/>
            <a:ahLst/>
            <a:cxnLst/>
            <a:rect l="l" t="t" r="r" b="b"/>
            <a:pathLst>
              <a:path w="3129296" h="3134564">
                <a:moveTo>
                  <a:pt x="0" y="0"/>
                </a:moveTo>
                <a:lnTo>
                  <a:pt x="3129296" y="0"/>
                </a:lnTo>
                <a:lnTo>
                  <a:pt x="3129296" y="3134564"/>
                </a:lnTo>
                <a:lnTo>
                  <a:pt x="0" y="3134564"/>
                </a:lnTo>
                <a:lnTo>
                  <a:pt x="0" y="0"/>
                </a:lnTo>
                <a:close/>
              </a:path>
            </a:pathLst>
          </a:custGeom>
          <a:blipFill>
            <a:blip r:embed="rId3"/>
            <a:stretch>
              <a:fillRect/>
            </a:stretch>
          </a:blipFill>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17840" y="707259"/>
            <a:ext cx="3200400" cy="1737360"/>
          </a:xfrm>
        </p:spPr>
        <p:txBody>
          <a:bodyPr anchor="b">
            <a:normAutofit/>
          </a:bodyPr>
          <a:lstStyle>
            <a:lvl1pPr>
              <a:defRPr sz="3200" b="0"/>
            </a:lvl1pPr>
          </a:lstStyle>
          <a:p>
            <a:r>
              <a:rPr lang="en-US"/>
              <a:t>Click to edit Master title style</a:t>
            </a:r>
          </a:p>
        </p:txBody>
      </p:sp>
      <p:sp>
        <p:nvSpPr>
          <p:cNvPr id="3" name="Content Placeholder 2"/>
          <p:cNvSpPr>
            <a:spLocks noGrp="1"/>
          </p:cNvSpPr>
          <p:nvPr>
            <p:ph idx="1"/>
          </p:nvPr>
        </p:nvSpPr>
        <p:spPr>
          <a:xfrm>
            <a:off x="979516"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17840" y="2414016"/>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Freeform 18">
            <a:extLst>
              <a:ext uri="{FF2B5EF4-FFF2-40B4-BE49-F238E27FC236}">
                <a16:creationId xmlns:a16="http://schemas.microsoft.com/office/drawing/2014/main" id="{6DBCCB97-8978-414B-AEEC-AF38DA91926B}"/>
              </a:ext>
            </a:extLst>
          </p:cNvPr>
          <p:cNvSpPr/>
          <p:nvPr userDrawn="1"/>
        </p:nvSpPr>
        <p:spPr>
          <a:xfrm>
            <a:off x="112524" y="118872"/>
            <a:ext cx="785251" cy="770590"/>
          </a:xfrm>
          <a:custGeom>
            <a:avLst/>
            <a:gdLst/>
            <a:ahLst/>
            <a:cxnLst/>
            <a:rect l="l" t="t" r="r" b="b"/>
            <a:pathLst>
              <a:path w="3129296" h="3134564">
                <a:moveTo>
                  <a:pt x="0" y="0"/>
                </a:moveTo>
                <a:lnTo>
                  <a:pt x="3129296" y="0"/>
                </a:lnTo>
                <a:lnTo>
                  <a:pt x="3129296" y="3134564"/>
                </a:lnTo>
                <a:lnTo>
                  <a:pt x="0" y="3134564"/>
                </a:lnTo>
                <a:lnTo>
                  <a:pt x="0" y="0"/>
                </a:lnTo>
                <a:close/>
              </a:path>
            </a:pathLst>
          </a:custGeom>
          <a:blipFill>
            <a:blip r:embed="rId2"/>
            <a:stretch>
              <a:fillRect/>
            </a:stretch>
          </a:blipFill>
        </p:spPr>
      </p:sp>
      <p:sp>
        <p:nvSpPr>
          <p:cNvPr id="13" name="Freeform 7">
            <a:extLst>
              <a:ext uri="{FF2B5EF4-FFF2-40B4-BE49-F238E27FC236}">
                <a16:creationId xmlns:a16="http://schemas.microsoft.com/office/drawing/2014/main" id="{DF1BCED8-0924-4EBD-9836-E37966C26474}"/>
              </a:ext>
            </a:extLst>
          </p:cNvPr>
          <p:cNvSpPr/>
          <p:nvPr userDrawn="1"/>
        </p:nvSpPr>
        <p:spPr>
          <a:xfrm>
            <a:off x="10236919" y="-1202417"/>
            <a:ext cx="2725907" cy="2083566"/>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6">
            <a:extLst>
              <a:ext uri="{FF2B5EF4-FFF2-40B4-BE49-F238E27FC236}">
                <a16:creationId xmlns:a16="http://schemas.microsoft.com/office/drawing/2014/main" id="{67A35618-1A83-4459-A999-CB2E311CB3E7}"/>
              </a:ext>
            </a:extLst>
          </p:cNvPr>
          <p:cNvSpPr/>
          <p:nvPr userDrawn="1"/>
        </p:nvSpPr>
        <p:spPr>
          <a:xfrm rot="1737559">
            <a:off x="-342970" y="5320786"/>
            <a:ext cx="3873159" cy="2355472"/>
          </a:xfrm>
          <a:custGeom>
            <a:avLst/>
            <a:gdLst/>
            <a:ahLst/>
            <a:cxnLst/>
            <a:rect l="l" t="t" r="r" b="b"/>
            <a:pathLst>
              <a:path w="4670260" h="3252199">
                <a:moveTo>
                  <a:pt x="0" y="0"/>
                </a:moveTo>
                <a:lnTo>
                  <a:pt x="4670260" y="0"/>
                </a:lnTo>
                <a:lnTo>
                  <a:pt x="4670260" y="3252199"/>
                </a:lnTo>
                <a:lnTo>
                  <a:pt x="0" y="3252199"/>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Tree>
    <p:extLst>
      <p:ext uri="{BB962C8B-B14F-4D97-AF65-F5344CB8AC3E}">
        <p14:creationId xmlns:p14="http://schemas.microsoft.com/office/powerpoint/2010/main" val="142871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49640" y="685800"/>
            <a:ext cx="3200400" cy="1737360"/>
          </a:xfrm>
        </p:spPr>
        <p:txBody>
          <a:bodyPr anchor="b">
            <a:normAutofit/>
          </a:bodyPr>
          <a:lstStyle>
            <a:lvl1pPr>
              <a:defRPr sz="3200" b="0"/>
            </a:lvl1pPr>
          </a:lstStyle>
          <a:p>
            <a:r>
              <a:rPr lang="en-US"/>
              <a:t>Click to edit Master title style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7964424" y="6272784"/>
            <a:ext cx="3273552" cy="365125"/>
          </a:xfrm>
          <a:prstGeom prst="rect">
            <a:avLst/>
          </a:prstGeom>
        </p:spPr>
        <p:txBody>
          <a:bodyPr/>
          <a:lstStyle/>
          <a:p>
            <a:fld id="{ED460A6F-F31A-4CA3-B222-0B3C224FF998}" type="datetimeFigureOut">
              <a:rPr lang="en-US" dirty="0"/>
              <a:t>10/18/2024</a:t>
            </a:fld>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
        <p:nvSpPr>
          <p:cNvPr id="12" name="Freeform 18">
            <a:extLst>
              <a:ext uri="{FF2B5EF4-FFF2-40B4-BE49-F238E27FC236}">
                <a16:creationId xmlns:a16="http://schemas.microsoft.com/office/drawing/2014/main" id="{BABBFE9F-CB87-4916-A445-8D104A32D7FB}"/>
              </a:ext>
            </a:extLst>
          </p:cNvPr>
          <p:cNvSpPr/>
          <p:nvPr userDrawn="1"/>
        </p:nvSpPr>
        <p:spPr>
          <a:xfrm>
            <a:off x="112524" y="118872"/>
            <a:ext cx="785251" cy="770590"/>
          </a:xfrm>
          <a:custGeom>
            <a:avLst/>
            <a:gdLst/>
            <a:ahLst/>
            <a:cxnLst/>
            <a:rect l="l" t="t" r="r" b="b"/>
            <a:pathLst>
              <a:path w="3129296" h="3134564">
                <a:moveTo>
                  <a:pt x="0" y="0"/>
                </a:moveTo>
                <a:lnTo>
                  <a:pt x="3129296" y="0"/>
                </a:lnTo>
                <a:lnTo>
                  <a:pt x="3129296" y="3134564"/>
                </a:lnTo>
                <a:lnTo>
                  <a:pt x="0" y="3134564"/>
                </a:lnTo>
                <a:lnTo>
                  <a:pt x="0" y="0"/>
                </a:lnTo>
                <a:close/>
              </a:path>
            </a:pathLst>
          </a:custGeom>
          <a:blipFill>
            <a:blip r:embed="rId2"/>
            <a:stretch>
              <a:fillRect/>
            </a:stretch>
          </a:blipFill>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964424" y="6272784"/>
            <a:ext cx="3273552" cy="365125"/>
          </a:xfrm>
          <a:prstGeom prst="rect">
            <a:avLst/>
          </a:prstGeom>
        </p:spPr>
        <p:txBody>
          <a:bodyPr/>
          <a:lstStyle/>
          <a:p>
            <a:fld id="{181069D4-B020-4602-B87C-B094679675DF}" type="datetimeFigureOut">
              <a:rPr lang="en-US" dirty="0"/>
              <a:t>10/18/2024</a:t>
            </a:fld>
            <a:endParaRPr lang="en-US"/>
          </a:p>
        </p:txBody>
      </p:sp>
      <p:sp>
        <p:nvSpPr>
          <p:cNvPr id="5" name="Footer Placeholder 4"/>
          <p:cNvSpPr>
            <a:spLocks noGrp="1"/>
          </p:cNvSpPr>
          <p:nvPr>
            <p:ph type="ftr" sz="quarter" idx="11"/>
          </p:nvPr>
        </p:nvSpPr>
        <p:spPr>
          <a:xfrm>
            <a:off x="1088136" y="6272784"/>
            <a:ext cx="6327648"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964424" y="6272784"/>
            <a:ext cx="3273552" cy="365125"/>
          </a:xfrm>
          <a:prstGeom prst="rect">
            <a:avLst/>
          </a:prstGeom>
        </p:spPr>
        <p:txBody>
          <a:bodyPr/>
          <a:lstStyle/>
          <a:p>
            <a:fld id="{936C11EA-3D59-4DFE-9385-0A032B3191AF}" type="datetimeFigureOut">
              <a:rPr lang="en-US" dirty="0"/>
              <a:t>10/18/2024</a:t>
            </a:fld>
            <a:endParaRPr lang="en-US"/>
          </a:p>
        </p:txBody>
      </p:sp>
      <p:sp>
        <p:nvSpPr>
          <p:cNvPr id="5" name="Footer Placeholder 4"/>
          <p:cNvSpPr>
            <a:spLocks noGrp="1"/>
          </p:cNvSpPr>
          <p:nvPr>
            <p:ph type="ftr" sz="quarter" idx="11"/>
          </p:nvPr>
        </p:nvSpPr>
        <p:spPr>
          <a:xfrm>
            <a:off x="1088136" y="6272784"/>
            <a:ext cx="6327648"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
        <p:nvSpPr>
          <p:cNvPr id="7" name="Freeform 18">
            <a:extLst>
              <a:ext uri="{FF2B5EF4-FFF2-40B4-BE49-F238E27FC236}">
                <a16:creationId xmlns:a16="http://schemas.microsoft.com/office/drawing/2014/main" id="{50BE069A-6751-43CB-A039-96FB452DB918}"/>
              </a:ext>
            </a:extLst>
          </p:cNvPr>
          <p:cNvSpPr/>
          <p:nvPr userDrawn="1"/>
        </p:nvSpPr>
        <p:spPr>
          <a:xfrm>
            <a:off x="11119104" y="149713"/>
            <a:ext cx="934138" cy="872294"/>
          </a:xfrm>
          <a:custGeom>
            <a:avLst/>
            <a:gdLst/>
            <a:ahLst/>
            <a:cxnLst/>
            <a:rect l="l" t="t" r="r" b="b"/>
            <a:pathLst>
              <a:path w="3129296" h="3134564">
                <a:moveTo>
                  <a:pt x="0" y="0"/>
                </a:moveTo>
                <a:lnTo>
                  <a:pt x="3129296" y="0"/>
                </a:lnTo>
                <a:lnTo>
                  <a:pt x="3129296" y="3134564"/>
                </a:lnTo>
                <a:lnTo>
                  <a:pt x="0" y="3134564"/>
                </a:lnTo>
                <a:lnTo>
                  <a:pt x="0" y="0"/>
                </a:lnTo>
                <a:close/>
              </a:path>
            </a:pathLst>
          </a:custGeom>
          <a:blipFill>
            <a:blip r:embed="rId2"/>
            <a:stretch>
              <a:fillRect/>
            </a:stretch>
          </a:blipFill>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4000" b="0"/>
            </a:lvl1pPr>
          </a:lstStyle>
          <a:p>
            <a:r>
              <a:rPr lang="en-US"/>
              <a:t>Click to edit Master title style</a:t>
            </a:r>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1" name="Freeform 18">
            <a:extLst>
              <a:ext uri="{FF2B5EF4-FFF2-40B4-BE49-F238E27FC236}">
                <a16:creationId xmlns:a16="http://schemas.microsoft.com/office/drawing/2014/main" id="{0DB89DBD-B6E6-4074-A39F-494E9FB3CCA2}"/>
              </a:ext>
            </a:extLst>
          </p:cNvPr>
          <p:cNvSpPr/>
          <p:nvPr userDrawn="1"/>
        </p:nvSpPr>
        <p:spPr>
          <a:xfrm>
            <a:off x="192112" y="2166934"/>
            <a:ext cx="1741214" cy="1637164"/>
          </a:xfrm>
          <a:custGeom>
            <a:avLst/>
            <a:gdLst/>
            <a:ahLst/>
            <a:cxnLst/>
            <a:rect l="l" t="t" r="r" b="b"/>
            <a:pathLst>
              <a:path w="3129296" h="3134564">
                <a:moveTo>
                  <a:pt x="0" y="0"/>
                </a:moveTo>
                <a:lnTo>
                  <a:pt x="3129296" y="0"/>
                </a:lnTo>
                <a:lnTo>
                  <a:pt x="3129296" y="3134564"/>
                </a:lnTo>
                <a:lnTo>
                  <a:pt x="0" y="3134564"/>
                </a:lnTo>
                <a:lnTo>
                  <a:pt x="0" y="0"/>
                </a:lnTo>
                <a:close/>
              </a:path>
            </a:pathLst>
          </a:custGeom>
          <a:blipFill>
            <a:blip r:embed="rId2"/>
            <a:stretch>
              <a:fillRect/>
            </a:stretch>
          </a:blipFill>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7964424" y="6272784"/>
            <a:ext cx="3273552" cy="365125"/>
          </a:xfrm>
          <a:prstGeom prst="rect">
            <a:avLst/>
          </a:prstGeom>
        </p:spPr>
        <p:txBody>
          <a:bodyPr/>
          <a:lstStyle/>
          <a:p>
            <a:fld id="{8ECECD2C-79BD-4B90-B3FA-E3B19B3FF97B}" type="datetimeFigureOut">
              <a:rPr lang="en-US" dirty="0"/>
              <a:t>10/18/2024</a:t>
            </a:fld>
            <a:endParaRPr lang="en-US"/>
          </a:p>
        </p:txBody>
      </p:sp>
      <p:sp>
        <p:nvSpPr>
          <p:cNvPr id="6" name="Footer Placeholder 5"/>
          <p:cNvSpPr>
            <a:spLocks noGrp="1"/>
          </p:cNvSpPr>
          <p:nvPr>
            <p:ph type="ftr" sz="quarter" idx="11"/>
          </p:nvPr>
        </p:nvSpPr>
        <p:spPr>
          <a:xfrm>
            <a:off x="1088136" y="6272784"/>
            <a:ext cx="6327648"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
        <p:nvSpPr>
          <p:cNvPr id="8" name="Freeform 18">
            <a:extLst>
              <a:ext uri="{FF2B5EF4-FFF2-40B4-BE49-F238E27FC236}">
                <a16:creationId xmlns:a16="http://schemas.microsoft.com/office/drawing/2014/main" id="{584F9165-FA80-45E3-9F3F-23459571AD45}"/>
              </a:ext>
            </a:extLst>
          </p:cNvPr>
          <p:cNvSpPr/>
          <p:nvPr userDrawn="1"/>
        </p:nvSpPr>
        <p:spPr>
          <a:xfrm>
            <a:off x="11119104" y="149713"/>
            <a:ext cx="934138" cy="872294"/>
          </a:xfrm>
          <a:custGeom>
            <a:avLst/>
            <a:gdLst/>
            <a:ahLst/>
            <a:cxnLst/>
            <a:rect l="l" t="t" r="r" b="b"/>
            <a:pathLst>
              <a:path w="3129296" h="3134564">
                <a:moveTo>
                  <a:pt x="0" y="0"/>
                </a:moveTo>
                <a:lnTo>
                  <a:pt x="3129296" y="0"/>
                </a:lnTo>
                <a:lnTo>
                  <a:pt x="3129296" y="3134564"/>
                </a:lnTo>
                <a:lnTo>
                  <a:pt x="0" y="3134564"/>
                </a:lnTo>
                <a:lnTo>
                  <a:pt x="0" y="0"/>
                </a:lnTo>
                <a:close/>
              </a:path>
            </a:pathLst>
          </a:custGeom>
          <a:blipFill>
            <a:blip r:embed="rId2"/>
            <a:stretch>
              <a:fillRect/>
            </a:stretch>
          </a:blipFill>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1088136" y="6272784"/>
            <a:ext cx="6327648" cy="365125"/>
          </a:xfrm>
          <a:prstGeom prst="rect">
            <a:avLst/>
          </a:prstGeom>
        </p:spPr>
        <p:txBody>
          <a:bodyPr/>
          <a:lstStyle/>
          <a:p>
            <a:endParaRPr lang="en-US"/>
          </a:p>
        </p:txBody>
      </p:sp>
      <p:sp>
        <p:nvSpPr>
          <p:cNvPr id="11" name="Freeform 18">
            <a:extLst>
              <a:ext uri="{FF2B5EF4-FFF2-40B4-BE49-F238E27FC236}">
                <a16:creationId xmlns:a16="http://schemas.microsoft.com/office/drawing/2014/main" id="{3CDDFE70-9FE7-4541-A638-C8AECCC1102F}"/>
              </a:ext>
            </a:extLst>
          </p:cNvPr>
          <p:cNvSpPr/>
          <p:nvPr userDrawn="1"/>
        </p:nvSpPr>
        <p:spPr>
          <a:xfrm>
            <a:off x="132662" y="141329"/>
            <a:ext cx="934138" cy="872294"/>
          </a:xfrm>
          <a:custGeom>
            <a:avLst/>
            <a:gdLst/>
            <a:ahLst/>
            <a:cxnLst/>
            <a:rect l="l" t="t" r="r" b="b"/>
            <a:pathLst>
              <a:path w="3129296" h="3134564">
                <a:moveTo>
                  <a:pt x="0" y="0"/>
                </a:moveTo>
                <a:lnTo>
                  <a:pt x="3129296" y="0"/>
                </a:lnTo>
                <a:lnTo>
                  <a:pt x="3129296" y="3134564"/>
                </a:lnTo>
                <a:lnTo>
                  <a:pt x="0" y="3134564"/>
                </a:lnTo>
                <a:lnTo>
                  <a:pt x="0" y="0"/>
                </a:lnTo>
                <a:close/>
              </a:path>
            </a:pathLst>
          </a:custGeom>
          <a:blipFill>
            <a:blip r:embed="rId2"/>
            <a:stretch>
              <a:fillRect/>
            </a:stretch>
          </a:blipFill>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1088136" y="6272784"/>
            <a:ext cx="6327648"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
        <p:nvSpPr>
          <p:cNvPr id="7" name="Freeform 18">
            <a:extLst>
              <a:ext uri="{FF2B5EF4-FFF2-40B4-BE49-F238E27FC236}">
                <a16:creationId xmlns:a16="http://schemas.microsoft.com/office/drawing/2014/main" id="{7143C81D-957E-448A-8820-229649AFB8B9}"/>
              </a:ext>
            </a:extLst>
          </p:cNvPr>
          <p:cNvSpPr/>
          <p:nvPr userDrawn="1"/>
        </p:nvSpPr>
        <p:spPr>
          <a:xfrm>
            <a:off x="11119104" y="149713"/>
            <a:ext cx="934138" cy="872294"/>
          </a:xfrm>
          <a:custGeom>
            <a:avLst/>
            <a:gdLst/>
            <a:ahLst/>
            <a:cxnLst/>
            <a:rect l="l" t="t" r="r" b="b"/>
            <a:pathLst>
              <a:path w="3129296" h="3134564">
                <a:moveTo>
                  <a:pt x="0" y="0"/>
                </a:moveTo>
                <a:lnTo>
                  <a:pt x="3129296" y="0"/>
                </a:lnTo>
                <a:lnTo>
                  <a:pt x="3129296" y="3134564"/>
                </a:lnTo>
                <a:lnTo>
                  <a:pt x="0" y="3134564"/>
                </a:lnTo>
                <a:lnTo>
                  <a:pt x="0" y="0"/>
                </a:lnTo>
                <a:close/>
              </a:path>
            </a:pathLst>
          </a:custGeom>
          <a:blipFill>
            <a:blip r:embed="rId2"/>
            <a:stretch>
              <a:fillRect/>
            </a:stretch>
          </a:blipFill>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088136" y="6272784"/>
            <a:ext cx="6327648"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
        <p:nvSpPr>
          <p:cNvPr id="5" name="Freeform 18">
            <a:extLst>
              <a:ext uri="{FF2B5EF4-FFF2-40B4-BE49-F238E27FC236}">
                <a16:creationId xmlns:a16="http://schemas.microsoft.com/office/drawing/2014/main" id="{4C3E6850-D3E1-4C66-B943-DE03FBD0EF00}"/>
              </a:ext>
            </a:extLst>
          </p:cNvPr>
          <p:cNvSpPr/>
          <p:nvPr userDrawn="1"/>
        </p:nvSpPr>
        <p:spPr>
          <a:xfrm>
            <a:off x="419047" y="447425"/>
            <a:ext cx="2228459" cy="1891737"/>
          </a:xfrm>
          <a:custGeom>
            <a:avLst/>
            <a:gdLst/>
            <a:ahLst/>
            <a:cxnLst/>
            <a:rect l="l" t="t" r="r" b="b"/>
            <a:pathLst>
              <a:path w="3129296" h="3134564">
                <a:moveTo>
                  <a:pt x="0" y="0"/>
                </a:moveTo>
                <a:lnTo>
                  <a:pt x="3129296" y="0"/>
                </a:lnTo>
                <a:lnTo>
                  <a:pt x="3129296" y="3134564"/>
                </a:lnTo>
                <a:lnTo>
                  <a:pt x="0" y="3134564"/>
                </a:lnTo>
                <a:lnTo>
                  <a:pt x="0" y="0"/>
                </a:lnTo>
                <a:close/>
              </a:path>
            </a:pathLst>
          </a:custGeom>
          <a:blipFill>
            <a:blip r:embed="rId2"/>
            <a:stretch>
              <a:fillRect/>
            </a:stretch>
          </a:blipFill>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Freeform 5">
            <a:extLst>
              <a:ext uri="{FF2B5EF4-FFF2-40B4-BE49-F238E27FC236}">
                <a16:creationId xmlns:a16="http://schemas.microsoft.com/office/drawing/2014/main" id="{D92AD0FE-5325-4FDF-8920-882FCCBAB6C7}"/>
              </a:ext>
            </a:extLst>
          </p:cNvPr>
          <p:cNvSpPr/>
          <p:nvPr userDrawn="1"/>
        </p:nvSpPr>
        <p:spPr>
          <a:xfrm>
            <a:off x="11451167" y="597685"/>
            <a:ext cx="1621366" cy="1956507"/>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3" name="Freeform 6">
            <a:extLst>
              <a:ext uri="{FF2B5EF4-FFF2-40B4-BE49-F238E27FC236}">
                <a16:creationId xmlns:a16="http://schemas.microsoft.com/office/drawing/2014/main" id="{82AE81FB-4A17-4021-A0F1-121D99CC5831}"/>
              </a:ext>
            </a:extLst>
          </p:cNvPr>
          <p:cNvSpPr/>
          <p:nvPr userDrawn="1"/>
        </p:nvSpPr>
        <p:spPr>
          <a:xfrm rot="5400000">
            <a:off x="10509106" y="-1504445"/>
            <a:ext cx="1457741" cy="2787282"/>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 name="Title 1"/>
          <p:cNvSpPr>
            <a:spLocks noGrp="1"/>
          </p:cNvSpPr>
          <p:nvPr>
            <p:ph type="title"/>
          </p:nvPr>
        </p:nvSpPr>
        <p:spPr>
          <a:xfrm>
            <a:off x="8117840" y="707259"/>
            <a:ext cx="3200400" cy="1737360"/>
          </a:xfrm>
        </p:spPr>
        <p:txBody>
          <a:bodyPr anchor="b">
            <a:normAutofit/>
          </a:bodyPr>
          <a:lstStyle>
            <a:lvl1pPr>
              <a:defRPr sz="3200" b="0"/>
            </a:lvl1pPr>
          </a:lstStyle>
          <a:p>
            <a:r>
              <a:rPr lang="en-US"/>
              <a:t>Click to edit Master title style</a:t>
            </a:r>
          </a:p>
        </p:txBody>
      </p:sp>
      <p:sp>
        <p:nvSpPr>
          <p:cNvPr id="3" name="Content Placeholder 2"/>
          <p:cNvSpPr>
            <a:spLocks noGrp="1"/>
          </p:cNvSpPr>
          <p:nvPr>
            <p:ph idx="1"/>
          </p:nvPr>
        </p:nvSpPr>
        <p:spPr>
          <a:xfrm>
            <a:off x="979516"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17840" y="2414016"/>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a:xfrm>
            <a:off x="1088136" y="6272784"/>
            <a:ext cx="6327648" cy="365125"/>
          </a:xfrm>
          <a:prstGeom prst="rect">
            <a:avLst/>
          </a:prstGeom>
        </p:spPr>
        <p:txBody>
          <a:bodyPr/>
          <a:lstStyle/>
          <a:p>
            <a:endParaRPr lang="en-US"/>
          </a:p>
        </p:txBody>
      </p:sp>
      <p:sp>
        <p:nvSpPr>
          <p:cNvPr id="12" name="Freeform 18">
            <a:extLst>
              <a:ext uri="{FF2B5EF4-FFF2-40B4-BE49-F238E27FC236}">
                <a16:creationId xmlns:a16="http://schemas.microsoft.com/office/drawing/2014/main" id="{6DBCCB97-8978-414B-AEEC-AF38DA91926B}"/>
              </a:ext>
            </a:extLst>
          </p:cNvPr>
          <p:cNvSpPr/>
          <p:nvPr userDrawn="1"/>
        </p:nvSpPr>
        <p:spPr>
          <a:xfrm>
            <a:off x="11318240" y="93472"/>
            <a:ext cx="785251" cy="770590"/>
          </a:xfrm>
          <a:custGeom>
            <a:avLst/>
            <a:gdLst/>
            <a:ahLst/>
            <a:cxnLst/>
            <a:rect l="l" t="t" r="r" b="b"/>
            <a:pathLst>
              <a:path w="3129296" h="3134564">
                <a:moveTo>
                  <a:pt x="0" y="0"/>
                </a:moveTo>
                <a:lnTo>
                  <a:pt x="3129296" y="0"/>
                </a:lnTo>
                <a:lnTo>
                  <a:pt x="3129296" y="3134564"/>
                </a:lnTo>
                <a:lnTo>
                  <a:pt x="0" y="3134564"/>
                </a:lnTo>
                <a:lnTo>
                  <a:pt x="0" y="0"/>
                </a:lnTo>
                <a:close/>
              </a:path>
            </a:pathLst>
          </a:custGeom>
          <a:blipFill>
            <a:blip r:embed="rId6"/>
            <a:stretch>
              <a:fillRect/>
            </a:stretch>
          </a:blipFill>
        </p:spPr>
      </p:sp>
      <p:sp>
        <p:nvSpPr>
          <p:cNvPr id="15" name="Freeform 4">
            <a:extLst>
              <a:ext uri="{FF2B5EF4-FFF2-40B4-BE49-F238E27FC236}">
                <a16:creationId xmlns:a16="http://schemas.microsoft.com/office/drawing/2014/main" id="{27B67FA7-69C2-4020-95F3-83EC07131DC3}"/>
              </a:ext>
            </a:extLst>
          </p:cNvPr>
          <p:cNvSpPr/>
          <p:nvPr userDrawn="1"/>
        </p:nvSpPr>
        <p:spPr>
          <a:xfrm flipH="1">
            <a:off x="-998723" y="5536109"/>
            <a:ext cx="2658189" cy="2203599"/>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17840" y="707259"/>
            <a:ext cx="3200400" cy="1737360"/>
          </a:xfrm>
        </p:spPr>
        <p:txBody>
          <a:bodyPr anchor="b">
            <a:normAutofit/>
          </a:bodyPr>
          <a:lstStyle>
            <a:lvl1pPr>
              <a:defRPr sz="3200" b="0"/>
            </a:lvl1pPr>
          </a:lstStyle>
          <a:p>
            <a:r>
              <a:rPr lang="en-US"/>
              <a:t>Click to edit Master title style</a:t>
            </a:r>
          </a:p>
        </p:txBody>
      </p:sp>
      <p:sp>
        <p:nvSpPr>
          <p:cNvPr id="3" name="Content Placeholder 2"/>
          <p:cNvSpPr>
            <a:spLocks noGrp="1"/>
          </p:cNvSpPr>
          <p:nvPr>
            <p:ph idx="1"/>
          </p:nvPr>
        </p:nvSpPr>
        <p:spPr>
          <a:xfrm>
            <a:off x="979516"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17840" y="2414016"/>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a:xfrm>
            <a:off x="1088136" y="6272784"/>
            <a:ext cx="6327648" cy="365125"/>
          </a:xfrm>
          <a:prstGeom prst="rect">
            <a:avLst/>
          </a:prstGeom>
        </p:spPr>
        <p:txBody>
          <a:bodyPr/>
          <a:lstStyle/>
          <a:p>
            <a:endParaRPr lang="en-US"/>
          </a:p>
        </p:txBody>
      </p:sp>
      <p:sp>
        <p:nvSpPr>
          <p:cNvPr id="12" name="Freeform 18">
            <a:extLst>
              <a:ext uri="{FF2B5EF4-FFF2-40B4-BE49-F238E27FC236}">
                <a16:creationId xmlns:a16="http://schemas.microsoft.com/office/drawing/2014/main" id="{6DBCCB97-8978-414B-AEEC-AF38DA91926B}"/>
              </a:ext>
            </a:extLst>
          </p:cNvPr>
          <p:cNvSpPr/>
          <p:nvPr userDrawn="1"/>
        </p:nvSpPr>
        <p:spPr>
          <a:xfrm>
            <a:off x="112524" y="118872"/>
            <a:ext cx="785251" cy="770590"/>
          </a:xfrm>
          <a:custGeom>
            <a:avLst/>
            <a:gdLst/>
            <a:ahLst/>
            <a:cxnLst/>
            <a:rect l="l" t="t" r="r" b="b"/>
            <a:pathLst>
              <a:path w="3129296" h="3134564">
                <a:moveTo>
                  <a:pt x="0" y="0"/>
                </a:moveTo>
                <a:lnTo>
                  <a:pt x="3129296" y="0"/>
                </a:lnTo>
                <a:lnTo>
                  <a:pt x="3129296" y="3134564"/>
                </a:lnTo>
                <a:lnTo>
                  <a:pt x="0" y="3134564"/>
                </a:lnTo>
                <a:lnTo>
                  <a:pt x="0" y="0"/>
                </a:lnTo>
                <a:close/>
              </a:path>
            </a:pathLst>
          </a:custGeom>
          <a:blipFill>
            <a:blip r:embed="rId2"/>
            <a:stretch>
              <a:fillRect/>
            </a:stretch>
          </a:blipFill>
        </p:spPr>
      </p:sp>
      <p:sp>
        <p:nvSpPr>
          <p:cNvPr id="10" name="Freeform 9">
            <a:extLst>
              <a:ext uri="{FF2B5EF4-FFF2-40B4-BE49-F238E27FC236}">
                <a16:creationId xmlns:a16="http://schemas.microsoft.com/office/drawing/2014/main" id="{FA731B48-3866-4594-9A75-CB752D8C82A6}"/>
              </a:ext>
            </a:extLst>
          </p:cNvPr>
          <p:cNvSpPr/>
          <p:nvPr userDrawn="1"/>
        </p:nvSpPr>
        <p:spPr>
          <a:xfrm>
            <a:off x="10786316" y="-269265"/>
            <a:ext cx="2250846" cy="1632400"/>
          </a:xfrm>
          <a:custGeom>
            <a:avLst/>
            <a:gdLst/>
            <a:ahLst/>
            <a:cxnLst/>
            <a:rect l="l" t="t" r="r" b="b"/>
            <a:pathLst>
              <a:path w="2781341" h="2859323">
                <a:moveTo>
                  <a:pt x="0" y="0"/>
                </a:moveTo>
                <a:lnTo>
                  <a:pt x="2781341" y="0"/>
                </a:lnTo>
                <a:lnTo>
                  <a:pt x="2781341" y="2859323"/>
                </a:lnTo>
                <a:lnTo>
                  <a:pt x="0" y="2859323"/>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11" name="Freeform 7">
            <a:extLst>
              <a:ext uri="{FF2B5EF4-FFF2-40B4-BE49-F238E27FC236}">
                <a16:creationId xmlns:a16="http://schemas.microsoft.com/office/drawing/2014/main" id="{1289071B-CE76-4A76-808B-4E0CF7D4F56C}"/>
              </a:ext>
            </a:extLst>
          </p:cNvPr>
          <p:cNvSpPr/>
          <p:nvPr userDrawn="1"/>
        </p:nvSpPr>
        <p:spPr>
          <a:xfrm>
            <a:off x="11391900" y="3116724"/>
            <a:ext cx="1645262" cy="2854318"/>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6">
            <a:extLst>
              <a:ext uri="{FF2B5EF4-FFF2-40B4-BE49-F238E27FC236}">
                <a16:creationId xmlns:a16="http://schemas.microsoft.com/office/drawing/2014/main" id="{BEEA0821-02DB-4355-8D55-1B0B133E944B}"/>
              </a:ext>
            </a:extLst>
          </p:cNvPr>
          <p:cNvSpPr/>
          <p:nvPr userDrawn="1"/>
        </p:nvSpPr>
        <p:spPr>
          <a:xfrm rot="4182716">
            <a:off x="10136808" y="5509455"/>
            <a:ext cx="1934112" cy="2697090"/>
          </a:xfrm>
          <a:custGeom>
            <a:avLst/>
            <a:gdLst/>
            <a:ahLst/>
            <a:cxnLst/>
            <a:rect l="l" t="t" r="r" b="b"/>
            <a:pathLst>
              <a:path w="3249068" h="4006698">
                <a:moveTo>
                  <a:pt x="0" y="0"/>
                </a:moveTo>
                <a:lnTo>
                  <a:pt x="3249068" y="0"/>
                </a:lnTo>
                <a:lnTo>
                  <a:pt x="3249068" y="4006698"/>
                </a:lnTo>
                <a:lnTo>
                  <a:pt x="0" y="40066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42333150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image" Target="../media/image5.svg"/><Relationship Id="rId26" Type="http://schemas.openxmlformats.org/officeDocument/2006/relationships/image" Target="../media/image13.svg"/><Relationship Id="rId21" Type="http://schemas.openxmlformats.org/officeDocument/2006/relationships/image" Target="../media/image8.png"/><Relationship Id="rId34" Type="http://schemas.openxmlformats.org/officeDocument/2006/relationships/image" Target="../media/image21.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5" Type="http://schemas.openxmlformats.org/officeDocument/2006/relationships/image" Target="../media/image12.png"/><Relationship Id="rId33" Type="http://schemas.openxmlformats.org/officeDocument/2006/relationships/image" Target="../media/image20.png"/><Relationship Id="rId2" Type="http://schemas.openxmlformats.org/officeDocument/2006/relationships/slideLayout" Target="../slideLayouts/slideLayout2.xml"/><Relationship Id="rId16" Type="http://schemas.openxmlformats.org/officeDocument/2006/relationships/image" Target="../media/image3.svg"/><Relationship Id="rId20" Type="http://schemas.openxmlformats.org/officeDocument/2006/relationships/image" Target="../media/image7.svg"/><Relationship Id="rId29"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1.svg"/><Relationship Id="rId32" Type="http://schemas.openxmlformats.org/officeDocument/2006/relationships/image" Target="../media/image19.svg"/><Relationship Id="rId37" Type="http://schemas.openxmlformats.org/officeDocument/2006/relationships/image" Target="../media/image24.png"/><Relationship Id="rId5" Type="http://schemas.openxmlformats.org/officeDocument/2006/relationships/slideLayout" Target="../slideLayouts/slideLayout5.xml"/><Relationship Id="rId15" Type="http://schemas.openxmlformats.org/officeDocument/2006/relationships/image" Target="../media/image2.png"/><Relationship Id="rId23" Type="http://schemas.openxmlformats.org/officeDocument/2006/relationships/image" Target="../media/image10.png"/><Relationship Id="rId28" Type="http://schemas.openxmlformats.org/officeDocument/2006/relationships/image" Target="../media/image15.svg"/><Relationship Id="rId36" Type="http://schemas.openxmlformats.org/officeDocument/2006/relationships/image" Target="../media/image23.svg"/><Relationship Id="rId10" Type="http://schemas.openxmlformats.org/officeDocument/2006/relationships/slideLayout" Target="../slideLayouts/slideLayout10.xml"/><Relationship Id="rId19" Type="http://schemas.openxmlformats.org/officeDocument/2006/relationships/image" Target="../media/image6.png"/><Relationship Id="rId31" Type="http://schemas.openxmlformats.org/officeDocument/2006/relationships/image" Target="../media/image18.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9.svg"/><Relationship Id="rId27" Type="http://schemas.openxmlformats.org/officeDocument/2006/relationships/image" Target="../media/image14.png"/><Relationship Id="rId30" Type="http://schemas.openxmlformats.org/officeDocument/2006/relationships/image" Target="../media/image17.svg"/><Relationship Id="rId35" Type="http://schemas.openxmlformats.org/officeDocument/2006/relationships/image" Target="../media/image22.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721748"/>
            <a:ext cx="10058400" cy="1609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357316"/>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0">
                <a:solidFill>
                  <a:srgbClr val="FFFFFF"/>
                </a:solidFill>
                <a:latin typeface="+mj-lt"/>
              </a:defRPr>
            </a:lvl1pPr>
          </a:lstStyle>
          <a:p>
            <a:fld id="{4FAB73BC-B049-4115-A692-8D63A059BFB8}" type="slidenum">
              <a:rPr lang="en-US" dirty="0"/>
              <a:pPr/>
              <a:t>‹#›</a:t>
            </a:fld>
            <a:endParaRPr lang="en-US"/>
          </a:p>
        </p:txBody>
      </p:sp>
      <p:sp>
        <p:nvSpPr>
          <p:cNvPr id="10" name="Freeform 11">
            <a:extLst>
              <a:ext uri="{FF2B5EF4-FFF2-40B4-BE49-F238E27FC236}">
                <a16:creationId xmlns:a16="http://schemas.microsoft.com/office/drawing/2014/main" id="{9BA35DBD-915A-4242-91BB-255110B9FCFB}"/>
              </a:ext>
            </a:extLst>
          </p:cNvPr>
          <p:cNvSpPr/>
          <p:nvPr userDrawn="1"/>
        </p:nvSpPr>
        <p:spPr>
          <a:xfrm>
            <a:off x="-697246" y="-1845216"/>
            <a:ext cx="2477977" cy="3577131"/>
          </a:xfrm>
          <a:custGeom>
            <a:avLst/>
            <a:gdLst/>
            <a:ahLst/>
            <a:cxnLst/>
            <a:rect l="l" t="t" r="r" b="b"/>
            <a:pathLst>
              <a:path w="2477977" h="3577131">
                <a:moveTo>
                  <a:pt x="0" y="0"/>
                </a:moveTo>
                <a:lnTo>
                  <a:pt x="2477976" y="0"/>
                </a:lnTo>
                <a:lnTo>
                  <a:pt x="2477976" y="3577131"/>
                </a:lnTo>
                <a:lnTo>
                  <a:pt x="0" y="3577131"/>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1" name="Freeform 16">
            <a:extLst>
              <a:ext uri="{FF2B5EF4-FFF2-40B4-BE49-F238E27FC236}">
                <a16:creationId xmlns:a16="http://schemas.microsoft.com/office/drawing/2014/main" id="{6D830914-95FA-447E-B90C-D76F402C6612}"/>
              </a:ext>
            </a:extLst>
          </p:cNvPr>
          <p:cNvSpPr/>
          <p:nvPr userDrawn="1"/>
        </p:nvSpPr>
        <p:spPr>
          <a:xfrm>
            <a:off x="-685298" y="2482236"/>
            <a:ext cx="1370593" cy="1539430"/>
          </a:xfrm>
          <a:custGeom>
            <a:avLst/>
            <a:gdLst/>
            <a:ahLst/>
            <a:cxnLst/>
            <a:rect l="l" t="t" r="r" b="b"/>
            <a:pathLst>
              <a:path w="2001360" h="2251018">
                <a:moveTo>
                  <a:pt x="0" y="0"/>
                </a:moveTo>
                <a:lnTo>
                  <a:pt x="2001360" y="0"/>
                </a:lnTo>
                <a:lnTo>
                  <a:pt x="2001360" y="2251018"/>
                </a:lnTo>
                <a:lnTo>
                  <a:pt x="0" y="2251018"/>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sp>
      <p:sp>
        <p:nvSpPr>
          <p:cNvPr id="13" name="Freeform 7">
            <a:extLst>
              <a:ext uri="{FF2B5EF4-FFF2-40B4-BE49-F238E27FC236}">
                <a16:creationId xmlns:a16="http://schemas.microsoft.com/office/drawing/2014/main" id="{CE5DFB8C-6CC3-441C-9BAB-9377AFCEC25B}"/>
              </a:ext>
            </a:extLst>
          </p:cNvPr>
          <p:cNvSpPr/>
          <p:nvPr userDrawn="1"/>
        </p:nvSpPr>
        <p:spPr>
          <a:xfrm>
            <a:off x="11416548" y="2431275"/>
            <a:ext cx="1550903" cy="1995449"/>
          </a:xfrm>
          <a:custGeom>
            <a:avLst/>
            <a:gdLst/>
            <a:ahLst/>
            <a:cxnLst/>
            <a:rect l="l" t="t" r="r" b="b"/>
            <a:pathLst>
              <a:path w="2058395" h="3339578">
                <a:moveTo>
                  <a:pt x="0" y="0"/>
                </a:moveTo>
                <a:lnTo>
                  <a:pt x="2058395" y="0"/>
                </a:lnTo>
                <a:lnTo>
                  <a:pt x="2058395" y="3339578"/>
                </a:lnTo>
                <a:lnTo>
                  <a:pt x="0" y="3339578"/>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15" name="Freeform 5">
            <a:extLst>
              <a:ext uri="{FF2B5EF4-FFF2-40B4-BE49-F238E27FC236}">
                <a16:creationId xmlns:a16="http://schemas.microsoft.com/office/drawing/2014/main" id="{724D6F83-2F15-479A-92A2-99B9FCB220FD}"/>
              </a:ext>
            </a:extLst>
          </p:cNvPr>
          <p:cNvSpPr/>
          <p:nvPr userDrawn="1"/>
        </p:nvSpPr>
        <p:spPr>
          <a:xfrm flipH="1">
            <a:off x="-998196" y="4948218"/>
            <a:ext cx="2477976" cy="2061577"/>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id="{005A4590-DDEB-41AA-8A3F-A68781B616D4}"/>
              </a:ext>
            </a:extLst>
          </p:cNvPr>
          <p:cNvSpPr/>
          <p:nvPr userDrawn="1"/>
        </p:nvSpPr>
        <p:spPr>
          <a:xfrm rot="1737559">
            <a:off x="1534657" y="5835410"/>
            <a:ext cx="3029370" cy="2348764"/>
          </a:xfrm>
          <a:custGeom>
            <a:avLst/>
            <a:gdLst/>
            <a:ahLst/>
            <a:cxnLst/>
            <a:rect l="l" t="t" r="r" b="b"/>
            <a:pathLst>
              <a:path w="4277568" h="2978743">
                <a:moveTo>
                  <a:pt x="0" y="0"/>
                </a:moveTo>
                <a:lnTo>
                  <a:pt x="4277569" y="0"/>
                </a:lnTo>
                <a:lnTo>
                  <a:pt x="4277569" y="2978743"/>
                </a:lnTo>
                <a:lnTo>
                  <a:pt x="0" y="2978743"/>
                </a:lnTo>
                <a:lnTo>
                  <a:pt x="0"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endParaRPr lang="en-US"/>
          </a:p>
        </p:txBody>
      </p:sp>
      <p:sp>
        <p:nvSpPr>
          <p:cNvPr id="17" name="Freeform 8">
            <a:extLst>
              <a:ext uri="{FF2B5EF4-FFF2-40B4-BE49-F238E27FC236}">
                <a16:creationId xmlns:a16="http://schemas.microsoft.com/office/drawing/2014/main" id="{AFA3D4F1-994A-4A6B-B949-B90D4BF81706}"/>
              </a:ext>
            </a:extLst>
          </p:cNvPr>
          <p:cNvSpPr/>
          <p:nvPr userDrawn="1"/>
        </p:nvSpPr>
        <p:spPr>
          <a:xfrm>
            <a:off x="5036223" y="6136252"/>
            <a:ext cx="2215856" cy="1928861"/>
          </a:xfrm>
          <a:custGeom>
            <a:avLst/>
            <a:gdLst/>
            <a:ahLst/>
            <a:cxnLst/>
            <a:rect l="l" t="t" r="r" b="b"/>
            <a:pathLst>
              <a:path w="2906489" h="3358338">
                <a:moveTo>
                  <a:pt x="0" y="0"/>
                </a:moveTo>
                <a:lnTo>
                  <a:pt x="2906488" y="0"/>
                </a:lnTo>
                <a:lnTo>
                  <a:pt x="2906488" y="3358338"/>
                </a:lnTo>
                <a:lnTo>
                  <a:pt x="0" y="3358338"/>
                </a:lnTo>
                <a:lnTo>
                  <a:pt x="0" y="0"/>
                </a:lnTo>
                <a:close/>
              </a:path>
            </a:pathLst>
          </a:custGeom>
          <a:blipFill>
            <a:blip r:embed="rId25">
              <a:extLst>
                <a:ext uri="{96DAC541-7B7A-43D3-8B79-37D633B846F1}">
                  <asvg:svgBlip xmlns:asvg="http://schemas.microsoft.com/office/drawing/2016/SVG/main" r:embed="rId26"/>
                </a:ext>
              </a:extLst>
            </a:blip>
            <a:stretch>
              <a:fillRect/>
            </a:stretch>
          </a:blipFill>
          <a:ln cap="sq">
            <a:noFill/>
            <a:prstDash val="solid"/>
            <a:miter/>
          </a:ln>
        </p:spPr>
      </p:sp>
      <p:sp>
        <p:nvSpPr>
          <p:cNvPr id="18" name="Freeform 10">
            <a:extLst>
              <a:ext uri="{FF2B5EF4-FFF2-40B4-BE49-F238E27FC236}">
                <a16:creationId xmlns:a16="http://schemas.microsoft.com/office/drawing/2014/main" id="{DCE5946E-EF1F-427A-AF6C-3AF2840CE9D8}"/>
              </a:ext>
            </a:extLst>
          </p:cNvPr>
          <p:cNvSpPr/>
          <p:nvPr userDrawn="1"/>
        </p:nvSpPr>
        <p:spPr>
          <a:xfrm rot="9776806">
            <a:off x="7749509" y="6318080"/>
            <a:ext cx="2327487" cy="1194954"/>
          </a:xfrm>
          <a:custGeom>
            <a:avLst/>
            <a:gdLst/>
            <a:ahLst/>
            <a:cxnLst/>
            <a:rect l="l" t="t" r="r" b="b"/>
            <a:pathLst>
              <a:path w="5352421" h="2530235">
                <a:moveTo>
                  <a:pt x="0" y="0"/>
                </a:moveTo>
                <a:lnTo>
                  <a:pt x="5352421" y="0"/>
                </a:lnTo>
                <a:lnTo>
                  <a:pt x="5352421" y="2530235"/>
                </a:lnTo>
                <a:lnTo>
                  <a:pt x="0" y="253023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19" name="Freeform 6">
            <a:extLst>
              <a:ext uri="{FF2B5EF4-FFF2-40B4-BE49-F238E27FC236}">
                <a16:creationId xmlns:a16="http://schemas.microsoft.com/office/drawing/2014/main" id="{841A54AA-A6C6-48EA-8E47-ACCA4AF1ACB2}"/>
              </a:ext>
            </a:extLst>
          </p:cNvPr>
          <p:cNvSpPr/>
          <p:nvPr userDrawn="1"/>
        </p:nvSpPr>
        <p:spPr>
          <a:xfrm>
            <a:off x="11043180" y="5580528"/>
            <a:ext cx="2575584" cy="2858526"/>
          </a:xfrm>
          <a:custGeom>
            <a:avLst/>
            <a:gdLst/>
            <a:ahLst/>
            <a:cxnLst/>
            <a:rect l="l" t="t" r="r" b="b"/>
            <a:pathLst>
              <a:path w="4539051" h="4810170">
                <a:moveTo>
                  <a:pt x="0" y="0"/>
                </a:moveTo>
                <a:lnTo>
                  <a:pt x="4539051" y="0"/>
                </a:lnTo>
                <a:lnTo>
                  <a:pt x="4539051" y="4810170"/>
                </a:lnTo>
                <a:lnTo>
                  <a:pt x="0" y="481017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21" name="Freeform 14">
            <a:extLst>
              <a:ext uri="{FF2B5EF4-FFF2-40B4-BE49-F238E27FC236}">
                <a16:creationId xmlns:a16="http://schemas.microsoft.com/office/drawing/2014/main" id="{600339A8-D223-42DF-B2AF-B6B32A4A7451}"/>
              </a:ext>
            </a:extLst>
          </p:cNvPr>
          <p:cNvSpPr/>
          <p:nvPr userDrawn="1"/>
        </p:nvSpPr>
        <p:spPr>
          <a:xfrm rot="987217">
            <a:off x="10428440" y="-847530"/>
            <a:ext cx="2280955" cy="136999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22" name="Freeform 12">
            <a:extLst>
              <a:ext uri="{FF2B5EF4-FFF2-40B4-BE49-F238E27FC236}">
                <a16:creationId xmlns:a16="http://schemas.microsoft.com/office/drawing/2014/main" id="{4F0064F4-BE00-4214-B4FB-FC746762B48F}"/>
              </a:ext>
            </a:extLst>
          </p:cNvPr>
          <p:cNvSpPr/>
          <p:nvPr userDrawn="1"/>
        </p:nvSpPr>
        <p:spPr>
          <a:xfrm>
            <a:off x="2071185" y="-1023033"/>
            <a:ext cx="2477977" cy="1472925"/>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33">
              <a:extLst>
                <a:ext uri="{96DAC541-7B7A-43D3-8B79-37D633B846F1}">
                  <asvg:svgBlip xmlns:asvg="http://schemas.microsoft.com/office/drawing/2016/SVG/main" r:embed="rId34"/>
                </a:ext>
              </a:extLst>
            </a:blip>
            <a:stretch>
              <a:fillRect/>
            </a:stretch>
          </a:blipFill>
          <a:ln cap="sq">
            <a:noFill/>
            <a:prstDash val="solid"/>
            <a:miter/>
          </a:ln>
        </p:spPr>
      </p:sp>
      <p:sp>
        <p:nvSpPr>
          <p:cNvPr id="23" name="Freeform 13">
            <a:extLst>
              <a:ext uri="{FF2B5EF4-FFF2-40B4-BE49-F238E27FC236}">
                <a16:creationId xmlns:a16="http://schemas.microsoft.com/office/drawing/2014/main" id="{62C6E3A4-9CE6-4159-B4E8-8E206FAF11AC}"/>
              </a:ext>
            </a:extLst>
          </p:cNvPr>
          <p:cNvSpPr/>
          <p:nvPr userDrawn="1"/>
        </p:nvSpPr>
        <p:spPr>
          <a:xfrm rot="4182716">
            <a:off x="5451208" y="-2496632"/>
            <a:ext cx="2759716" cy="3532237"/>
          </a:xfrm>
          <a:custGeom>
            <a:avLst/>
            <a:gdLst/>
            <a:ahLst/>
            <a:cxnLst/>
            <a:rect l="l" t="t" r="r" b="b"/>
            <a:pathLst>
              <a:path w="3249068" h="4006698">
                <a:moveTo>
                  <a:pt x="0" y="0"/>
                </a:moveTo>
                <a:lnTo>
                  <a:pt x="3249068" y="0"/>
                </a:lnTo>
                <a:lnTo>
                  <a:pt x="3249068" y="4006699"/>
                </a:lnTo>
                <a:lnTo>
                  <a:pt x="0" y="4006699"/>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52" r:id="rId9"/>
    <p:sldLayoutId id="2147483853" r:id="rId10"/>
    <p:sldLayoutId id="2147483849" r:id="rId11"/>
    <p:sldLayoutId id="2147483850" r:id="rId12"/>
    <p:sldLayoutId id="2147483851" r:id="rId13"/>
  </p:sldLayoutIdLst>
  <p:hf sldNum="0" hdr="0" ftr="0" dt="0"/>
  <p:txStyles>
    <p:titleStyle>
      <a:lvl1pPr algn="l" defTabSz="914400" rtl="0" eaLnBrk="1" latinLnBrk="0" hangingPunct="1">
        <a:lnSpc>
          <a:spcPct val="90000"/>
        </a:lnSpc>
        <a:spcBef>
          <a:spcPct val="0"/>
        </a:spcBef>
        <a:buNone/>
        <a:defRPr sz="4800" kern="1200" cap="none" baseline="0">
          <a:blipFill>
            <a:blip r:embed="rId37">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1">
            <a:extLst>
              <a:ext uri="{FF2B5EF4-FFF2-40B4-BE49-F238E27FC236}">
                <a16:creationId xmlns:a16="http://schemas.microsoft.com/office/drawing/2014/main" id="{0786AECF-94FF-4B83-BE93-869877542807}"/>
              </a:ext>
            </a:extLst>
          </p:cNvPr>
          <p:cNvSpPr txBox="1">
            <a:spLocks/>
          </p:cNvSpPr>
          <p:nvPr/>
        </p:nvSpPr>
        <p:spPr>
          <a:xfrm>
            <a:off x="2811335" y="942409"/>
            <a:ext cx="9723020" cy="737535"/>
          </a:xfrm>
          <a:prstGeom prst="rect">
            <a:avLst/>
          </a:prstGeom>
        </p:spPr>
        <p:txBody>
          <a:bodyPr/>
          <a:lstStyle>
            <a:lvl1pPr algn="l" defTabSz="914400" rtl="0" eaLnBrk="1" latinLnBrk="0" hangingPunct="1">
              <a:lnSpc>
                <a:spcPct val="90000"/>
              </a:lnSpc>
              <a:spcBef>
                <a:spcPct val="0"/>
              </a:spcBef>
              <a:buNone/>
              <a:defRPr sz="4800" kern="1200" cap="none"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a:t>Qualicum School District</a:t>
            </a:r>
          </a:p>
        </p:txBody>
      </p:sp>
      <p:sp>
        <p:nvSpPr>
          <p:cNvPr id="7" name="TextBox 20">
            <a:extLst>
              <a:ext uri="{FF2B5EF4-FFF2-40B4-BE49-F238E27FC236}">
                <a16:creationId xmlns:a16="http://schemas.microsoft.com/office/drawing/2014/main" id="{081B2202-3F3E-49E4-BEA3-0588304B0252}"/>
              </a:ext>
            </a:extLst>
          </p:cNvPr>
          <p:cNvSpPr txBox="1"/>
          <p:nvPr/>
        </p:nvSpPr>
        <p:spPr>
          <a:xfrm>
            <a:off x="1587144" y="1598881"/>
            <a:ext cx="10947211" cy="383695"/>
          </a:xfrm>
          <a:prstGeom prst="rect">
            <a:avLst/>
          </a:prstGeom>
        </p:spPr>
        <p:txBody>
          <a:bodyPr wrap="square" lIns="0" tIns="0" rIns="0" bIns="0" rtlCol="0" anchor="t">
            <a:spAutoFit/>
          </a:bodyPr>
          <a:lstStyle/>
          <a:p>
            <a:pPr algn="ctr">
              <a:lnSpc>
                <a:spcPts val="3211"/>
              </a:lnSpc>
            </a:pPr>
            <a:r>
              <a:rPr lang="en-US" sz="2600" err="1">
                <a:solidFill>
                  <a:srgbClr val="0A2C07"/>
                </a:solidFill>
                <a:latin typeface="Poppins"/>
              </a:rPr>
              <a:t>Yath</a:t>
            </a:r>
            <a:r>
              <a:rPr lang="en-US" sz="2600">
                <a:solidFill>
                  <a:srgbClr val="0A2C07"/>
                </a:solidFill>
                <a:latin typeface="Poppins"/>
              </a:rPr>
              <a:t> </a:t>
            </a:r>
            <a:r>
              <a:rPr lang="en-US" sz="2600" err="1">
                <a:solidFill>
                  <a:srgbClr val="0A2C07"/>
                </a:solidFill>
                <a:latin typeface="Poppins"/>
              </a:rPr>
              <a:t>ćisum</a:t>
            </a:r>
            <a:r>
              <a:rPr lang="en-US" sz="2600">
                <a:solidFill>
                  <a:srgbClr val="0A2C07"/>
                </a:solidFill>
                <a:latin typeface="Poppins"/>
              </a:rPr>
              <a:t> / Always growing / </a:t>
            </a:r>
            <a:r>
              <a:rPr lang="en-US" sz="2600" err="1">
                <a:solidFill>
                  <a:srgbClr val="0A2C07"/>
                </a:solidFill>
                <a:latin typeface="Poppins"/>
              </a:rPr>
              <a:t>Grandissons</a:t>
            </a:r>
            <a:r>
              <a:rPr lang="en-US" sz="2600">
                <a:solidFill>
                  <a:srgbClr val="0A2C07"/>
                </a:solidFill>
                <a:latin typeface="Poppins"/>
              </a:rPr>
              <a:t> ensemble</a:t>
            </a:r>
          </a:p>
        </p:txBody>
      </p:sp>
      <p:sp>
        <p:nvSpPr>
          <p:cNvPr id="8" name="TextBox 19">
            <a:extLst>
              <a:ext uri="{FF2B5EF4-FFF2-40B4-BE49-F238E27FC236}">
                <a16:creationId xmlns:a16="http://schemas.microsoft.com/office/drawing/2014/main" id="{47236653-86CB-4B64-8A3A-0FBA9C8B16D8}"/>
              </a:ext>
            </a:extLst>
          </p:cNvPr>
          <p:cNvSpPr txBox="1"/>
          <p:nvPr/>
        </p:nvSpPr>
        <p:spPr>
          <a:xfrm>
            <a:off x="2077474" y="2377596"/>
            <a:ext cx="8910084" cy="1089016"/>
          </a:xfrm>
          <a:prstGeom prst="rect">
            <a:avLst/>
          </a:prstGeom>
        </p:spPr>
        <p:txBody>
          <a:bodyPr wrap="square" lIns="0" tIns="0" rIns="0" bIns="0" rtlCol="0" anchor="t">
            <a:spAutoFit/>
          </a:bodyPr>
          <a:lstStyle/>
          <a:p>
            <a:pPr algn="ctr">
              <a:lnSpc>
                <a:spcPts val="4371"/>
              </a:lnSpc>
            </a:pPr>
            <a:r>
              <a:rPr lang="en-US" sz="3000" b="1" spc="-94" dirty="0">
                <a:solidFill>
                  <a:srgbClr val="2B2B2B"/>
                </a:solidFill>
                <a:latin typeface="Fibre"/>
              </a:rPr>
              <a:t>Early Learning and </a:t>
            </a:r>
            <a:r>
              <a:rPr lang="en-US" sz="3000" b="1" spc="-94" dirty="0" err="1">
                <a:solidFill>
                  <a:srgbClr val="2B2B2B"/>
                </a:solidFill>
                <a:latin typeface="Fibre"/>
              </a:rPr>
              <a:t>ChildCare</a:t>
            </a:r>
            <a:r>
              <a:rPr lang="en-US" sz="3000" b="1" spc="-94" dirty="0">
                <a:solidFill>
                  <a:srgbClr val="2B2B2B"/>
                </a:solidFill>
                <a:latin typeface="Fibre"/>
              </a:rPr>
              <a:t> – Fall Update</a:t>
            </a:r>
          </a:p>
          <a:p>
            <a:pPr algn="ctr">
              <a:lnSpc>
                <a:spcPts val="4371"/>
              </a:lnSpc>
            </a:pPr>
            <a:r>
              <a:rPr lang="en-US" sz="3000" spc="-94" dirty="0">
                <a:solidFill>
                  <a:srgbClr val="2B2B2B"/>
                </a:solidFill>
                <a:latin typeface="Fibre"/>
              </a:rPr>
              <a:t>October 15, 2024</a:t>
            </a:r>
          </a:p>
        </p:txBody>
      </p:sp>
      <p:pic>
        <p:nvPicPr>
          <p:cNvPr id="6" name="Content Placeholder 3">
            <a:extLst>
              <a:ext uri="{FF2B5EF4-FFF2-40B4-BE49-F238E27FC236}">
                <a16:creationId xmlns:a16="http://schemas.microsoft.com/office/drawing/2014/main" id="{2CE9E72D-A804-4A20-BD44-84F6448EE479}"/>
              </a:ext>
            </a:extLst>
          </p:cNvPr>
          <p:cNvPicPr>
            <a:picLocks noChangeAspect="1"/>
          </p:cNvPicPr>
          <p:nvPr/>
        </p:nvPicPr>
        <p:blipFill>
          <a:blip r:embed="rId3"/>
          <a:stretch>
            <a:fillRect/>
          </a:stretch>
        </p:blipFill>
        <p:spPr>
          <a:xfrm>
            <a:off x="3352799" y="3935896"/>
            <a:ext cx="5486400" cy="19273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73178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4D5DC-3076-4F54-91A4-965F4EDE8139}"/>
              </a:ext>
            </a:extLst>
          </p:cNvPr>
          <p:cNvSpPr>
            <a:spLocks noGrp="1"/>
          </p:cNvSpPr>
          <p:nvPr>
            <p:ph type="title"/>
          </p:nvPr>
        </p:nvSpPr>
        <p:spPr/>
        <p:txBody>
          <a:bodyPr/>
          <a:lstStyle/>
          <a:p>
            <a:r>
              <a:rPr lang="en-US" dirty="0" err="1"/>
              <a:t>StrongStart</a:t>
            </a:r>
            <a:r>
              <a:rPr lang="en-US" dirty="0"/>
              <a:t> Facilitators</a:t>
            </a:r>
          </a:p>
        </p:txBody>
      </p:sp>
      <p:sp>
        <p:nvSpPr>
          <p:cNvPr id="3" name="Content Placeholder 2">
            <a:extLst>
              <a:ext uri="{FF2B5EF4-FFF2-40B4-BE49-F238E27FC236}">
                <a16:creationId xmlns:a16="http://schemas.microsoft.com/office/drawing/2014/main" id="{8AF75ABA-DA56-4659-8856-48A9C96DA61B}"/>
              </a:ext>
            </a:extLst>
          </p:cNvPr>
          <p:cNvSpPr>
            <a:spLocks noGrp="1"/>
          </p:cNvSpPr>
          <p:nvPr>
            <p:ph sz="half" idx="1"/>
          </p:nvPr>
        </p:nvSpPr>
        <p:spPr/>
        <p:txBody>
          <a:bodyPr>
            <a:normAutofit fontScale="92500" lnSpcReduction="10000"/>
          </a:bodyPr>
          <a:lstStyle/>
          <a:p>
            <a:r>
              <a:rPr lang="en-US" b="1" dirty="0"/>
              <a:t>ECE – NORTH</a:t>
            </a:r>
          </a:p>
          <a:p>
            <a:pPr lvl="0"/>
            <a:r>
              <a:rPr lang="en-US" dirty="0"/>
              <a:t>Qualicum Beach </a:t>
            </a:r>
            <a:r>
              <a:rPr lang="en-US" dirty="0" err="1"/>
              <a:t>Munchkinland</a:t>
            </a:r>
            <a:r>
              <a:rPr lang="en-US" dirty="0"/>
              <a:t>/Storybook Village</a:t>
            </a:r>
          </a:p>
          <a:p>
            <a:pPr lvl="0"/>
            <a:r>
              <a:rPr lang="en-US" dirty="0"/>
              <a:t>Lighthouse Hall Outreach</a:t>
            </a:r>
          </a:p>
          <a:p>
            <a:pPr lvl="0"/>
            <a:r>
              <a:rPr lang="en-US" dirty="0"/>
              <a:t>WOW Bus when at north Qualicum areas</a:t>
            </a:r>
          </a:p>
          <a:p>
            <a:pPr lvl="0"/>
            <a:r>
              <a:rPr lang="en-US" dirty="0"/>
              <a:t>Ready, Set, Learn activities at Bowser Elementary, Qualicum Beach Elementary, and </a:t>
            </a:r>
            <a:r>
              <a:rPr lang="en-US" dirty="0" err="1"/>
              <a:t>Arrowview</a:t>
            </a:r>
            <a:r>
              <a:rPr lang="en-US" dirty="0"/>
              <a:t> Elementary</a:t>
            </a:r>
          </a:p>
          <a:p>
            <a:pPr lvl="0"/>
            <a:r>
              <a:rPr lang="en-US" dirty="0"/>
              <a:t>Co-plan special events (outdoor days, Pete the Cat, Spooktacular, etc.)</a:t>
            </a:r>
          </a:p>
          <a:p>
            <a:r>
              <a:rPr lang="en-US" dirty="0"/>
              <a:t>	</a:t>
            </a:r>
          </a:p>
        </p:txBody>
      </p:sp>
      <p:sp>
        <p:nvSpPr>
          <p:cNvPr id="4" name="Content Placeholder 3">
            <a:extLst>
              <a:ext uri="{FF2B5EF4-FFF2-40B4-BE49-F238E27FC236}">
                <a16:creationId xmlns:a16="http://schemas.microsoft.com/office/drawing/2014/main" id="{EBB28993-2991-45EB-8A1A-34CF5EA8B951}"/>
              </a:ext>
            </a:extLst>
          </p:cNvPr>
          <p:cNvSpPr>
            <a:spLocks noGrp="1"/>
          </p:cNvSpPr>
          <p:nvPr>
            <p:ph sz="half" idx="2"/>
          </p:nvPr>
        </p:nvSpPr>
        <p:spPr/>
        <p:txBody>
          <a:bodyPr>
            <a:normAutofit fontScale="92500" lnSpcReduction="10000"/>
          </a:bodyPr>
          <a:lstStyle/>
          <a:p>
            <a:r>
              <a:rPr lang="en-US" b="1" dirty="0"/>
              <a:t>ECE – SOU</a:t>
            </a:r>
            <a:r>
              <a:rPr lang="en-US" dirty="0"/>
              <a:t>TH</a:t>
            </a:r>
          </a:p>
          <a:p>
            <a:pPr lvl="0"/>
            <a:r>
              <a:rPr lang="en-US" dirty="0"/>
              <a:t>Parksville/Family Place </a:t>
            </a:r>
            <a:r>
              <a:rPr lang="en-US" dirty="0" err="1"/>
              <a:t>Munchkinland</a:t>
            </a:r>
            <a:endParaRPr lang="en-US" dirty="0"/>
          </a:p>
          <a:p>
            <a:pPr lvl="0"/>
            <a:r>
              <a:rPr lang="en-US" dirty="0"/>
              <a:t>Saturday Breakfast Club</a:t>
            </a:r>
          </a:p>
          <a:p>
            <a:pPr lvl="0"/>
            <a:r>
              <a:rPr lang="en-US" dirty="0"/>
              <a:t>WOW Bus when at Errington, </a:t>
            </a:r>
            <a:r>
              <a:rPr lang="en-US" dirty="0" err="1"/>
              <a:t>Nanoose</a:t>
            </a:r>
            <a:r>
              <a:rPr lang="en-US" dirty="0"/>
              <a:t> areas</a:t>
            </a:r>
          </a:p>
          <a:p>
            <a:pPr lvl="0"/>
            <a:r>
              <a:rPr lang="en-US" dirty="0"/>
              <a:t>Ready, Set, Learn activities at Oceanside Elementary, Springwood Elementary, Errington Elementary, and </a:t>
            </a:r>
            <a:r>
              <a:rPr lang="en-US" dirty="0" err="1"/>
              <a:t>Nanoose</a:t>
            </a:r>
            <a:r>
              <a:rPr lang="en-US" dirty="0"/>
              <a:t> Bay Elementary</a:t>
            </a:r>
          </a:p>
          <a:p>
            <a:pPr lvl="0"/>
            <a:r>
              <a:rPr lang="en-US" dirty="0"/>
              <a:t>Co-plan special Events (outdoor days, Pete the Cat, Spooktacular, etc.)</a:t>
            </a:r>
          </a:p>
          <a:p>
            <a:endParaRPr lang="en-US" dirty="0"/>
          </a:p>
        </p:txBody>
      </p:sp>
    </p:spTree>
    <p:extLst>
      <p:ext uri="{BB962C8B-B14F-4D97-AF65-F5344CB8AC3E}">
        <p14:creationId xmlns:p14="http://schemas.microsoft.com/office/powerpoint/2010/main" val="2839674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DF3A74-C091-472A-ABBE-F22F92AAE6AC}"/>
              </a:ext>
            </a:extLst>
          </p:cNvPr>
          <p:cNvPicPr>
            <a:picLocks noChangeAspect="1"/>
          </p:cNvPicPr>
          <p:nvPr/>
        </p:nvPicPr>
        <p:blipFill>
          <a:blip r:embed="rId3"/>
          <a:stretch>
            <a:fillRect/>
          </a:stretch>
        </p:blipFill>
        <p:spPr>
          <a:xfrm>
            <a:off x="2994986" y="795528"/>
            <a:ext cx="8065009" cy="5266944"/>
          </a:xfrm>
          <a:prstGeom prst="rect">
            <a:avLst/>
          </a:prstGeom>
        </p:spPr>
      </p:pic>
    </p:spTree>
    <p:extLst>
      <p:ext uri="{BB962C8B-B14F-4D97-AF65-F5344CB8AC3E}">
        <p14:creationId xmlns:p14="http://schemas.microsoft.com/office/powerpoint/2010/main" val="30833850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679D33-545B-4420-87E6-4D6A37E0D20C}"/>
              </a:ext>
            </a:extLst>
          </p:cNvPr>
          <p:cNvPicPr>
            <a:picLocks noChangeAspect="1"/>
          </p:cNvPicPr>
          <p:nvPr/>
        </p:nvPicPr>
        <p:blipFill>
          <a:blip r:embed="rId3"/>
          <a:stretch>
            <a:fillRect/>
          </a:stretch>
        </p:blipFill>
        <p:spPr>
          <a:xfrm>
            <a:off x="3027941" y="786384"/>
            <a:ext cx="8010144" cy="5285232"/>
          </a:xfrm>
          <a:prstGeom prst="rect">
            <a:avLst/>
          </a:prstGeom>
        </p:spPr>
      </p:pic>
    </p:spTree>
    <p:extLst>
      <p:ext uri="{BB962C8B-B14F-4D97-AF65-F5344CB8AC3E}">
        <p14:creationId xmlns:p14="http://schemas.microsoft.com/office/powerpoint/2010/main" val="8268925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770B-437F-42A2-EAFB-6DFC6987F5FB}"/>
              </a:ext>
            </a:extLst>
          </p:cNvPr>
          <p:cNvSpPr>
            <a:spLocks noGrp="1"/>
          </p:cNvSpPr>
          <p:nvPr>
            <p:ph type="title"/>
          </p:nvPr>
        </p:nvSpPr>
        <p:spPr/>
        <p:txBody>
          <a:bodyPr/>
          <a:lstStyle/>
          <a:p>
            <a:r>
              <a:rPr lang="en-GB"/>
              <a:t>Early Years Coalition Table</a:t>
            </a:r>
          </a:p>
        </p:txBody>
      </p:sp>
      <p:pic>
        <p:nvPicPr>
          <p:cNvPr id="4" name="Content Placeholder 3" descr="A group of logos of different companies&#10;&#10;Description automatically generated">
            <a:extLst>
              <a:ext uri="{FF2B5EF4-FFF2-40B4-BE49-F238E27FC236}">
                <a16:creationId xmlns:a16="http://schemas.microsoft.com/office/drawing/2014/main" id="{5A23F1FE-4F4D-A2FF-0E09-982945DB994E}"/>
              </a:ext>
            </a:extLst>
          </p:cNvPr>
          <p:cNvPicPr>
            <a:picLocks noGrp="1" noChangeAspect="1"/>
          </p:cNvPicPr>
          <p:nvPr>
            <p:ph idx="1"/>
          </p:nvPr>
        </p:nvPicPr>
        <p:blipFill>
          <a:blip r:embed="rId3"/>
          <a:stretch>
            <a:fillRect/>
          </a:stretch>
        </p:blipFill>
        <p:spPr>
          <a:xfrm>
            <a:off x="1022216" y="2130473"/>
            <a:ext cx="8615710" cy="3318936"/>
          </a:xfrm>
        </p:spPr>
      </p:pic>
      <p:pic>
        <p:nvPicPr>
          <p:cNvPr id="5" name="Picture 4" descr="A black and white logo with a bird and mountains&#10;&#10;Description automatically generated">
            <a:extLst>
              <a:ext uri="{FF2B5EF4-FFF2-40B4-BE49-F238E27FC236}">
                <a16:creationId xmlns:a16="http://schemas.microsoft.com/office/drawing/2014/main" id="{1789A66B-9FE8-1631-7AD1-12E502D571D8}"/>
              </a:ext>
            </a:extLst>
          </p:cNvPr>
          <p:cNvPicPr>
            <a:picLocks noChangeAspect="1"/>
          </p:cNvPicPr>
          <p:nvPr/>
        </p:nvPicPr>
        <p:blipFill>
          <a:blip r:embed="rId4"/>
          <a:stretch>
            <a:fillRect/>
          </a:stretch>
        </p:blipFill>
        <p:spPr>
          <a:xfrm>
            <a:off x="9605073" y="2996234"/>
            <a:ext cx="1294435" cy="959681"/>
          </a:xfrm>
          <a:prstGeom prst="rect">
            <a:avLst/>
          </a:prstGeom>
        </p:spPr>
      </p:pic>
      <p:pic>
        <p:nvPicPr>
          <p:cNvPr id="6" name="Picture 5" descr="A close-up of a logo&#10;&#10;Description automatically generated">
            <a:extLst>
              <a:ext uri="{FF2B5EF4-FFF2-40B4-BE49-F238E27FC236}">
                <a16:creationId xmlns:a16="http://schemas.microsoft.com/office/drawing/2014/main" id="{76843AB2-4D74-B597-64E2-3433D53C25D9}"/>
              </a:ext>
            </a:extLst>
          </p:cNvPr>
          <p:cNvPicPr>
            <a:picLocks noChangeAspect="1"/>
          </p:cNvPicPr>
          <p:nvPr/>
        </p:nvPicPr>
        <p:blipFill>
          <a:blip r:embed="rId5"/>
          <a:stretch>
            <a:fillRect/>
          </a:stretch>
        </p:blipFill>
        <p:spPr>
          <a:xfrm>
            <a:off x="9637926" y="4276362"/>
            <a:ext cx="1230796" cy="344695"/>
          </a:xfrm>
          <a:prstGeom prst="rect">
            <a:avLst/>
          </a:prstGeom>
        </p:spPr>
      </p:pic>
      <p:pic>
        <p:nvPicPr>
          <p:cNvPr id="7" name="Picture 6" descr="Qualicum Logo June 3 2023 small">
            <a:extLst>
              <a:ext uri="{FF2B5EF4-FFF2-40B4-BE49-F238E27FC236}">
                <a16:creationId xmlns:a16="http://schemas.microsoft.com/office/drawing/2014/main" id="{3C98E415-F363-477D-89FD-A5CB671F68B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961795" y="2601707"/>
            <a:ext cx="346785" cy="368236"/>
          </a:xfrm>
          <a:prstGeom prst="rect">
            <a:avLst/>
          </a:prstGeom>
          <a:noFill/>
          <a:ln>
            <a:noFill/>
          </a:ln>
        </p:spPr>
      </p:pic>
      <p:pic>
        <p:nvPicPr>
          <p:cNvPr id="2050" name="Picture 2">
            <a:extLst>
              <a:ext uri="{FF2B5EF4-FFF2-40B4-BE49-F238E27FC236}">
                <a16:creationId xmlns:a16="http://schemas.microsoft.com/office/drawing/2014/main" id="{3A660601-5547-417D-8790-2E56BAF802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5202" y="2299439"/>
            <a:ext cx="1264033" cy="1129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85892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6D199-F651-4AAD-AB2B-68F31C5A2077}"/>
              </a:ext>
            </a:extLst>
          </p:cNvPr>
          <p:cNvSpPr>
            <a:spLocks noGrp="1"/>
          </p:cNvSpPr>
          <p:nvPr>
            <p:ph type="ctrTitle" idx="4294967295"/>
          </p:nvPr>
        </p:nvSpPr>
        <p:spPr>
          <a:xfrm>
            <a:off x="3143287" y="771525"/>
            <a:ext cx="8324850" cy="1514475"/>
          </a:xfrm>
        </p:spPr>
        <p:txBody>
          <a:bodyPr>
            <a:normAutofit/>
          </a:bodyPr>
          <a:lstStyle/>
          <a:p>
            <a:r>
              <a:rPr lang="en-US" dirty="0"/>
              <a:t>Stay tuned…</a:t>
            </a:r>
          </a:p>
        </p:txBody>
      </p:sp>
      <p:sp>
        <p:nvSpPr>
          <p:cNvPr id="3" name="Subtitle 2">
            <a:extLst>
              <a:ext uri="{FF2B5EF4-FFF2-40B4-BE49-F238E27FC236}">
                <a16:creationId xmlns:a16="http://schemas.microsoft.com/office/drawing/2014/main" id="{8B19E1EB-F214-4F16-A9AF-D48C4334B76D}"/>
              </a:ext>
            </a:extLst>
          </p:cNvPr>
          <p:cNvSpPr>
            <a:spLocks noGrp="1"/>
          </p:cNvSpPr>
          <p:nvPr>
            <p:ph type="subTitle" idx="4294967295"/>
          </p:nvPr>
        </p:nvSpPr>
        <p:spPr>
          <a:xfrm>
            <a:off x="2383244" y="2894012"/>
            <a:ext cx="6875331" cy="1069975"/>
          </a:xfrm>
        </p:spPr>
        <p:txBody>
          <a:bodyPr vert="horz" lIns="91440" tIns="45720" rIns="91440" bIns="45720" rtlCol="0" anchor="t">
            <a:noAutofit/>
          </a:bodyPr>
          <a:lstStyle/>
          <a:p>
            <a:r>
              <a:rPr lang="en-US" sz="4000" b="1" dirty="0">
                <a:latin typeface="Arial Black"/>
              </a:rPr>
              <a:t>Changing Results For Young Children</a:t>
            </a:r>
          </a:p>
          <a:p>
            <a:r>
              <a:rPr lang="en-US" sz="4000" b="1" dirty="0">
                <a:latin typeface="Arial Black"/>
              </a:rPr>
              <a:t>Kindergarten Snapshot</a:t>
            </a:r>
            <a:endParaRPr lang="en-US" sz="4000" dirty="0">
              <a:latin typeface="Arial Black"/>
            </a:endParaRPr>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1794929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DF509-CED7-4966-A0B6-E29D5463A1F3}"/>
              </a:ext>
            </a:extLst>
          </p:cNvPr>
          <p:cNvSpPr>
            <a:spLocks noGrp="1"/>
          </p:cNvSpPr>
          <p:nvPr>
            <p:ph type="title"/>
          </p:nvPr>
        </p:nvSpPr>
        <p:spPr>
          <a:xfrm>
            <a:off x="6080458" y="1465019"/>
            <a:ext cx="5386984" cy="1609344"/>
          </a:xfrm>
        </p:spPr>
        <p:txBody>
          <a:bodyPr>
            <a:normAutofit fontScale="90000"/>
          </a:bodyPr>
          <a:lstStyle/>
          <a:p>
            <a:pPr algn="ctr"/>
            <a:r>
              <a:rPr lang="en-US"/>
              <a:t>Thank you for supporting our early learners and educators</a:t>
            </a:r>
          </a:p>
        </p:txBody>
      </p:sp>
      <p:pic>
        <p:nvPicPr>
          <p:cNvPr id="3074" name="Picture 2" descr="f73ed031-f882-434e-8cda-f73e253439ff@sd69">
            <a:extLst>
              <a:ext uri="{FF2B5EF4-FFF2-40B4-BE49-F238E27FC236}">
                <a16:creationId xmlns:a16="http://schemas.microsoft.com/office/drawing/2014/main" id="{609EA24E-1A88-4F32-B99E-4130CB58DB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28070" y="1185597"/>
            <a:ext cx="6169538" cy="46271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49C221D-4ECC-42B8-BB08-DCC5AFA852C4}"/>
              </a:ext>
            </a:extLst>
          </p:cNvPr>
          <p:cNvPicPr>
            <a:picLocks noChangeAspect="1"/>
          </p:cNvPicPr>
          <p:nvPr/>
        </p:nvPicPr>
        <p:blipFill>
          <a:blip r:embed="rId4"/>
          <a:stretch>
            <a:fillRect/>
          </a:stretch>
        </p:blipFill>
        <p:spPr>
          <a:xfrm>
            <a:off x="6391032" y="4089827"/>
            <a:ext cx="4765835" cy="1609344"/>
          </a:xfrm>
          <a:prstGeom prst="rect">
            <a:avLst/>
          </a:prstGeom>
        </p:spPr>
      </p:pic>
    </p:spTree>
    <p:extLst>
      <p:ext uri="{BB962C8B-B14F-4D97-AF65-F5344CB8AC3E}">
        <p14:creationId xmlns:p14="http://schemas.microsoft.com/office/powerpoint/2010/main" val="145063358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6D199-F651-4AAD-AB2B-68F31C5A2077}"/>
              </a:ext>
            </a:extLst>
          </p:cNvPr>
          <p:cNvSpPr>
            <a:spLocks noGrp="1"/>
          </p:cNvSpPr>
          <p:nvPr>
            <p:ph type="ctrTitle" idx="4294967295"/>
          </p:nvPr>
        </p:nvSpPr>
        <p:spPr>
          <a:xfrm>
            <a:off x="3143287" y="771525"/>
            <a:ext cx="8324850" cy="1514475"/>
          </a:xfrm>
        </p:spPr>
        <p:txBody>
          <a:bodyPr>
            <a:normAutofit/>
          </a:bodyPr>
          <a:lstStyle/>
          <a:p>
            <a:r>
              <a:rPr lang="en-CA" b="1" dirty="0"/>
              <a:t>Board Operated After School Care Programs</a:t>
            </a:r>
            <a:endParaRPr lang="en-US" dirty="0"/>
          </a:p>
        </p:txBody>
      </p:sp>
      <p:sp>
        <p:nvSpPr>
          <p:cNvPr id="3" name="Subtitle 2">
            <a:extLst>
              <a:ext uri="{FF2B5EF4-FFF2-40B4-BE49-F238E27FC236}">
                <a16:creationId xmlns:a16="http://schemas.microsoft.com/office/drawing/2014/main" id="{8B19E1EB-F214-4F16-A9AF-D48C4334B76D}"/>
              </a:ext>
            </a:extLst>
          </p:cNvPr>
          <p:cNvSpPr>
            <a:spLocks noGrp="1"/>
          </p:cNvSpPr>
          <p:nvPr>
            <p:ph type="subTitle" idx="4294967295"/>
          </p:nvPr>
        </p:nvSpPr>
        <p:spPr>
          <a:xfrm>
            <a:off x="541193" y="2561043"/>
            <a:ext cx="6875331" cy="1069975"/>
          </a:xfrm>
        </p:spPr>
        <p:txBody>
          <a:bodyPr vert="horz" lIns="91440" tIns="45720" rIns="91440" bIns="45720" rtlCol="0" anchor="t">
            <a:noAutofit/>
          </a:bodyPr>
          <a:lstStyle/>
          <a:p>
            <a:r>
              <a:rPr lang="en-US" sz="1400" b="1" dirty="0">
                <a:latin typeface="Arial Black"/>
              </a:rPr>
              <a:t>Errington Elementary Seamless Day (K/1)</a:t>
            </a:r>
          </a:p>
          <a:p>
            <a:pPr lvl="1"/>
            <a:r>
              <a:rPr lang="en-US" sz="1000" b="1" dirty="0">
                <a:latin typeface="Arial Black"/>
              </a:rPr>
              <a:t>12 Participants</a:t>
            </a:r>
          </a:p>
          <a:p>
            <a:r>
              <a:rPr lang="en-US" sz="1400" b="1" dirty="0">
                <a:latin typeface="Arial Black"/>
              </a:rPr>
              <a:t>Errington Elementary Program 2 (Gr.2-5)</a:t>
            </a:r>
          </a:p>
          <a:p>
            <a:pPr lvl="1"/>
            <a:r>
              <a:rPr lang="en-US" sz="1000" b="1" dirty="0">
                <a:latin typeface="Arial Black"/>
              </a:rPr>
              <a:t>19 Participants</a:t>
            </a:r>
            <a:endParaRPr lang="en-US" sz="1400" b="1" dirty="0">
              <a:latin typeface="Arial Black"/>
            </a:endParaRPr>
          </a:p>
          <a:p>
            <a:r>
              <a:rPr lang="en-US" sz="1400" b="1" dirty="0">
                <a:latin typeface="Arial Black"/>
              </a:rPr>
              <a:t>Oceanside Elementary (K-5)</a:t>
            </a:r>
          </a:p>
          <a:p>
            <a:pPr lvl="1"/>
            <a:r>
              <a:rPr lang="en-US" sz="1000" b="1" dirty="0">
                <a:latin typeface="Arial Black"/>
              </a:rPr>
              <a:t>24 Participants (+35 on a waitlist)</a:t>
            </a:r>
          </a:p>
          <a:p>
            <a:r>
              <a:rPr lang="en-US" sz="1400" b="1" dirty="0">
                <a:latin typeface="Arial Black"/>
              </a:rPr>
              <a:t>Bowser Elementary (K-5)</a:t>
            </a:r>
          </a:p>
          <a:p>
            <a:pPr lvl="1"/>
            <a:r>
              <a:rPr lang="en-US" sz="1000" b="1" dirty="0">
                <a:latin typeface="Arial Black"/>
              </a:rPr>
              <a:t>12 Participants</a:t>
            </a:r>
          </a:p>
          <a:p>
            <a:pPr lvl="1"/>
            <a:r>
              <a:rPr lang="en-US" sz="1000" b="1" i="1" dirty="0">
                <a:latin typeface="Arial Black"/>
              </a:rPr>
              <a:t>Licensed for Before School Care (need at least 9 participants to open)</a:t>
            </a:r>
          </a:p>
          <a:p>
            <a:r>
              <a:rPr lang="en-US" sz="1400" b="1" dirty="0">
                <a:latin typeface="Arial Black"/>
              </a:rPr>
              <a:t>Springwood Elementary (K-5)</a:t>
            </a:r>
          </a:p>
          <a:p>
            <a:pPr lvl="1"/>
            <a:r>
              <a:rPr lang="en-US" sz="1000" b="1" dirty="0">
                <a:latin typeface="Arial Black"/>
              </a:rPr>
              <a:t>24 Participants (+12 on a waitlist)</a:t>
            </a:r>
          </a:p>
          <a:p>
            <a:pPr marL="342900" indent="-342900">
              <a:buFont typeface="Arial" panose="020B0604020202020204" pitchFamily="34" charset="0"/>
              <a:buChar char="•"/>
            </a:pPr>
            <a:endParaRPr lang="en-US" sz="1800" dirty="0">
              <a:latin typeface="Arial Black"/>
            </a:endParaRPr>
          </a:p>
          <a:p>
            <a:pPr marL="342900" indent="-342900">
              <a:buFont typeface="Arial" panose="020B0604020202020204" pitchFamily="34" charset="0"/>
              <a:buChar char="•"/>
            </a:pPr>
            <a:endParaRPr lang="en-US" dirty="0"/>
          </a:p>
          <a:p>
            <a:endParaRPr lang="en-US" dirty="0"/>
          </a:p>
        </p:txBody>
      </p:sp>
      <p:pic>
        <p:nvPicPr>
          <p:cNvPr id="1027" name="A9E38E9A-307D-4631-A499-19A7910FB1EC" descr="IMG_5904.jpg">
            <a:extLst>
              <a:ext uri="{FF2B5EF4-FFF2-40B4-BE49-F238E27FC236}">
                <a16:creationId xmlns:a16="http://schemas.microsoft.com/office/drawing/2014/main" id="{BCD85AC3-05AE-40AE-B2F8-CC85D2714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7131" y="2561043"/>
            <a:ext cx="3525631" cy="2644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7175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5DBC-D082-446D-BEDF-AB34C6413816}"/>
              </a:ext>
            </a:extLst>
          </p:cNvPr>
          <p:cNvSpPr>
            <a:spLocks noGrp="1"/>
          </p:cNvSpPr>
          <p:nvPr>
            <p:ph type="title"/>
          </p:nvPr>
        </p:nvSpPr>
        <p:spPr>
          <a:xfrm>
            <a:off x="1323394" y="821635"/>
            <a:ext cx="5223180" cy="2261532"/>
          </a:xfrm>
        </p:spPr>
        <p:txBody>
          <a:bodyPr/>
          <a:lstStyle/>
          <a:p>
            <a:pPr algn="l"/>
            <a:r>
              <a:rPr lang="en-CA" sz="3500" b="1" dirty="0"/>
              <a:t>ASC Improvements</a:t>
            </a:r>
            <a:r>
              <a:rPr lang="en-CA" dirty="0"/>
              <a:t>	</a:t>
            </a:r>
          </a:p>
        </p:txBody>
      </p:sp>
      <p:sp>
        <p:nvSpPr>
          <p:cNvPr id="3" name="Text Placeholder 2">
            <a:extLst>
              <a:ext uri="{FF2B5EF4-FFF2-40B4-BE49-F238E27FC236}">
                <a16:creationId xmlns:a16="http://schemas.microsoft.com/office/drawing/2014/main" id="{D05507D5-6BE5-4C48-B8DC-93DEC3AFF4A0}"/>
              </a:ext>
            </a:extLst>
          </p:cNvPr>
          <p:cNvSpPr>
            <a:spLocks noGrp="1"/>
          </p:cNvSpPr>
          <p:nvPr>
            <p:ph idx="1"/>
          </p:nvPr>
        </p:nvSpPr>
        <p:spPr>
          <a:xfrm flipV="1">
            <a:off x="954157" y="2915478"/>
            <a:ext cx="3525078" cy="1656522"/>
          </a:xfrm>
        </p:spPr>
        <p:txBody>
          <a:bodyPr>
            <a:normAutofit/>
          </a:bodyPr>
          <a:lstStyle/>
          <a:p>
            <a:pPr lvl="1"/>
            <a:endParaRPr lang="en-CA" dirty="0"/>
          </a:p>
          <a:p>
            <a:endParaRPr lang="en-CA" dirty="0"/>
          </a:p>
        </p:txBody>
      </p:sp>
      <p:pic>
        <p:nvPicPr>
          <p:cNvPr id="6" name="Picture 5">
            <a:extLst>
              <a:ext uri="{FF2B5EF4-FFF2-40B4-BE49-F238E27FC236}">
                <a16:creationId xmlns:a16="http://schemas.microsoft.com/office/drawing/2014/main" id="{AC4096AC-C1AA-4E33-81AF-323C5BC53FB9}"/>
              </a:ext>
            </a:extLst>
          </p:cNvPr>
          <p:cNvPicPr>
            <a:picLocks noChangeAspect="1"/>
          </p:cNvPicPr>
          <p:nvPr/>
        </p:nvPicPr>
        <p:blipFill>
          <a:blip r:embed="rId3"/>
          <a:stretch>
            <a:fillRect/>
          </a:stretch>
        </p:blipFill>
        <p:spPr>
          <a:xfrm rot="5400000">
            <a:off x="7265626" y="1550909"/>
            <a:ext cx="3179560" cy="28626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6E580F7B-DED5-482C-B7DE-14F74CC45DC1}"/>
              </a:ext>
            </a:extLst>
          </p:cNvPr>
          <p:cNvPicPr>
            <a:picLocks noChangeAspect="1"/>
          </p:cNvPicPr>
          <p:nvPr/>
        </p:nvPicPr>
        <p:blipFill>
          <a:blip r:embed="rId4"/>
          <a:stretch>
            <a:fillRect/>
          </a:stretch>
        </p:blipFill>
        <p:spPr>
          <a:xfrm rot="5400000">
            <a:off x="6387913" y="3642025"/>
            <a:ext cx="1820360" cy="2085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ED13CB62-74BD-406E-B7C8-44A727642C87}"/>
              </a:ext>
            </a:extLst>
          </p:cNvPr>
          <p:cNvSpPr txBox="1"/>
          <p:nvPr/>
        </p:nvSpPr>
        <p:spPr>
          <a:xfrm>
            <a:off x="1242830" y="2302565"/>
            <a:ext cx="4561622" cy="3293209"/>
          </a:xfrm>
          <a:prstGeom prst="rect">
            <a:avLst/>
          </a:prstGeom>
          <a:noFill/>
        </p:spPr>
        <p:txBody>
          <a:bodyPr wrap="square" rtlCol="0">
            <a:spAutoFit/>
          </a:bodyPr>
          <a:lstStyle/>
          <a:p>
            <a:pPr marL="285750" indent="-285750">
              <a:buFont typeface="Arial" panose="020B0604020202020204" pitchFamily="34" charset="0"/>
              <a:buChar char="•"/>
            </a:pPr>
            <a:r>
              <a:rPr lang="en-CA" sz="1600" dirty="0"/>
              <a:t>Centralized Clerical – registration, invoicing, fees, subsidy</a:t>
            </a:r>
          </a:p>
          <a:p>
            <a:pPr marL="285750" indent="-285750">
              <a:buFont typeface="Arial" panose="020B0604020202020204" pitchFamily="34" charset="0"/>
              <a:buChar char="•"/>
            </a:pPr>
            <a:r>
              <a:rPr lang="en-CA" sz="1600" dirty="0"/>
              <a:t>Updated all program binders for consistency</a:t>
            </a:r>
          </a:p>
          <a:p>
            <a:pPr marL="285750" indent="-285750">
              <a:buFont typeface="Arial" panose="020B0604020202020204" pitchFamily="34" charset="0"/>
              <a:buChar char="•"/>
            </a:pPr>
            <a:r>
              <a:rPr lang="en-CA" sz="1600" dirty="0"/>
              <a:t>Held orientation for RA staff before starting programs</a:t>
            </a:r>
          </a:p>
          <a:p>
            <a:pPr marL="285750" indent="-285750">
              <a:buFont typeface="Arial" panose="020B0604020202020204" pitchFamily="34" charset="0"/>
              <a:buChar char="•"/>
            </a:pPr>
            <a:r>
              <a:rPr lang="en-CA" sz="1600" dirty="0"/>
              <a:t>Resource bins from DRC</a:t>
            </a:r>
          </a:p>
          <a:p>
            <a:endParaRPr lang="en-CA" sz="1600" dirty="0"/>
          </a:p>
          <a:p>
            <a:r>
              <a:rPr lang="en-CA" sz="1600" b="1" dirty="0"/>
              <a:t>Next Steps</a:t>
            </a:r>
          </a:p>
          <a:p>
            <a:pPr marL="285750" indent="-285750">
              <a:buFont typeface="Arial" panose="020B0604020202020204" pitchFamily="34" charset="0"/>
              <a:buChar char="•"/>
            </a:pPr>
            <a:r>
              <a:rPr lang="en-CA" sz="1600" dirty="0"/>
              <a:t>Find opportunities to gather RA’s together for professional learning and connection</a:t>
            </a:r>
          </a:p>
          <a:p>
            <a:pPr marL="285750" indent="-285750">
              <a:buFont typeface="Arial" panose="020B0604020202020204" pitchFamily="34" charset="0"/>
              <a:buChar char="•"/>
            </a:pPr>
            <a:r>
              <a:rPr lang="en-CA" sz="1600" dirty="0"/>
              <a:t>Develop a checklist for replacement staff</a:t>
            </a:r>
          </a:p>
          <a:p>
            <a:pPr marL="742950" lvl="1" indent="-285750">
              <a:buFont typeface="Arial" panose="020B0604020202020204" pitchFamily="34" charset="0"/>
              <a:buChar char="•"/>
            </a:pPr>
            <a:endParaRPr lang="en-CA" sz="1400" dirty="0"/>
          </a:p>
          <a:p>
            <a:endParaRPr lang="en-US" dirty="0"/>
          </a:p>
        </p:txBody>
      </p:sp>
    </p:spTree>
    <p:extLst>
      <p:ext uri="{BB962C8B-B14F-4D97-AF65-F5344CB8AC3E}">
        <p14:creationId xmlns:p14="http://schemas.microsoft.com/office/powerpoint/2010/main" val="727174974"/>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3D77-2D95-28E4-B779-B53E8C55A569}"/>
              </a:ext>
            </a:extLst>
          </p:cNvPr>
          <p:cNvSpPr>
            <a:spLocks noGrp="1"/>
          </p:cNvSpPr>
          <p:nvPr>
            <p:ph type="title"/>
          </p:nvPr>
        </p:nvSpPr>
        <p:spPr>
          <a:xfrm>
            <a:off x="1014283" y="683145"/>
            <a:ext cx="4154876" cy="1229632"/>
          </a:xfrm>
        </p:spPr>
        <p:txBody>
          <a:bodyPr>
            <a:normAutofit fontScale="90000"/>
          </a:bodyPr>
          <a:lstStyle/>
          <a:p>
            <a:r>
              <a:rPr lang="en-GB" sz="4000" dirty="0" err="1"/>
              <a:t>Strongstart</a:t>
            </a:r>
            <a:r>
              <a:rPr lang="en-GB" sz="4000" dirty="0"/>
              <a:t> </a:t>
            </a:r>
            <a:r>
              <a:rPr lang="en-GB" sz="4000" dirty="0" err="1"/>
              <a:t>Munchkinlands</a:t>
            </a:r>
            <a:endParaRPr lang="en-GB" sz="4000" dirty="0"/>
          </a:p>
        </p:txBody>
      </p:sp>
      <p:pic>
        <p:nvPicPr>
          <p:cNvPr id="4" name="Content Placeholder 3" descr="A child making a snowman&#10;&#10;Description automatically generated">
            <a:extLst>
              <a:ext uri="{FF2B5EF4-FFF2-40B4-BE49-F238E27FC236}">
                <a16:creationId xmlns:a16="http://schemas.microsoft.com/office/drawing/2014/main" id="{E1DCEC76-4B93-E00D-3957-DC8DEF2DF80C}"/>
              </a:ext>
            </a:extLst>
          </p:cNvPr>
          <p:cNvPicPr>
            <a:picLocks noGrp="1" noChangeAspect="1"/>
          </p:cNvPicPr>
          <p:nvPr>
            <p:ph idx="1"/>
          </p:nvPr>
        </p:nvPicPr>
        <p:blipFill>
          <a:blip r:embed="rId3"/>
          <a:stretch>
            <a:fillRect/>
          </a:stretch>
        </p:blipFill>
        <p:spPr>
          <a:xfrm rot="-5400000">
            <a:off x="1595925" y="2499773"/>
            <a:ext cx="3701360" cy="26758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Munchkinland @ Qualicum Commons - OBLT">
            <a:extLst>
              <a:ext uri="{FF2B5EF4-FFF2-40B4-BE49-F238E27FC236}">
                <a16:creationId xmlns:a16="http://schemas.microsoft.com/office/drawing/2014/main" id="{A434BBA8-5283-ED1D-CA03-0191EE3488D3}"/>
              </a:ext>
            </a:extLst>
          </p:cNvPr>
          <p:cNvPicPr>
            <a:picLocks noChangeAspect="1"/>
          </p:cNvPicPr>
          <p:nvPr/>
        </p:nvPicPr>
        <p:blipFill>
          <a:blip r:embed="rId4"/>
          <a:stretch>
            <a:fillRect/>
          </a:stretch>
        </p:blipFill>
        <p:spPr>
          <a:xfrm>
            <a:off x="5236324" y="1167981"/>
            <a:ext cx="5946295" cy="45076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19978076"/>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BE934-C195-C198-039E-0C81C5853D91}"/>
              </a:ext>
            </a:extLst>
          </p:cNvPr>
          <p:cNvSpPr>
            <a:spLocks noGrp="1"/>
          </p:cNvSpPr>
          <p:nvPr>
            <p:ph type="title"/>
          </p:nvPr>
        </p:nvSpPr>
        <p:spPr>
          <a:xfrm>
            <a:off x="1202095" y="649357"/>
            <a:ext cx="3660056" cy="1576525"/>
          </a:xfrm>
        </p:spPr>
        <p:txBody>
          <a:bodyPr anchor="b">
            <a:normAutofit fontScale="90000"/>
          </a:bodyPr>
          <a:lstStyle/>
          <a:p>
            <a:r>
              <a:rPr lang="en-US" sz="4000" b="1" dirty="0"/>
              <a:t>Story Book Village Upgrades</a:t>
            </a:r>
          </a:p>
        </p:txBody>
      </p:sp>
      <p:pic>
        <p:nvPicPr>
          <p:cNvPr id="4" name="Content Placeholder 3" descr="Storybook Village in Qualicum Beach ...">
            <a:extLst>
              <a:ext uri="{FF2B5EF4-FFF2-40B4-BE49-F238E27FC236}">
                <a16:creationId xmlns:a16="http://schemas.microsoft.com/office/drawing/2014/main" id="{F99DAE22-1C4C-C1C8-13F9-921713CF43C5}"/>
              </a:ext>
            </a:extLst>
          </p:cNvPr>
          <p:cNvPicPr>
            <a:picLocks noChangeAspect="1"/>
          </p:cNvPicPr>
          <p:nvPr/>
        </p:nvPicPr>
        <p:blipFill rotWithShape="1">
          <a:blip r:embed="rId3"/>
          <a:srcRect l="21515" r="4112" b="1"/>
          <a:stretch/>
        </p:blipFill>
        <p:spPr>
          <a:xfrm>
            <a:off x="5418668" y="982131"/>
            <a:ext cx="5469466" cy="4893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Content Placeholder 21" descr="Storybook Village">
            <a:extLst>
              <a:ext uri="{FF2B5EF4-FFF2-40B4-BE49-F238E27FC236}">
                <a16:creationId xmlns:a16="http://schemas.microsoft.com/office/drawing/2014/main" id="{99AB78D6-C62A-D5E4-8955-2E78E9F72C0B}"/>
              </a:ext>
            </a:extLst>
          </p:cNvPr>
          <p:cNvPicPr>
            <a:picLocks noGrp="1" noChangeAspect="1"/>
          </p:cNvPicPr>
          <p:nvPr>
            <p:ph idx="1"/>
          </p:nvPr>
        </p:nvPicPr>
        <p:blipFill>
          <a:blip r:embed="rId4"/>
          <a:stretch>
            <a:fillRect/>
          </a:stretch>
        </p:blipFill>
        <p:spPr>
          <a:xfrm>
            <a:off x="942804" y="2886136"/>
            <a:ext cx="4013978" cy="2663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77250427"/>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1BA21-6655-DF6E-D820-BF4E1C8F896F}"/>
              </a:ext>
            </a:extLst>
          </p:cNvPr>
          <p:cNvSpPr>
            <a:spLocks noGrp="1"/>
          </p:cNvSpPr>
          <p:nvPr>
            <p:ph type="title"/>
          </p:nvPr>
        </p:nvSpPr>
        <p:spPr>
          <a:xfrm>
            <a:off x="1066800" y="721748"/>
            <a:ext cx="10058400" cy="1609344"/>
          </a:xfrm>
        </p:spPr>
        <p:txBody>
          <a:bodyPr>
            <a:normAutofit/>
          </a:bodyPr>
          <a:lstStyle/>
          <a:p>
            <a:r>
              <a:rPr lang="en-GB" dirty="0" err="1"/>
              <a:t>StrongStart</a:t>
            </a:r>
            <a:r>
              <a:rPr lang="en-GB" dirty="0"/>
              <a:t> Outreach</a:t>
            </a:r>
            <a:br>
              <a:rPr lang="en-GB" dirty="0"/>
            </a:br>
            <a:r>
              <a:rPr lang="en-GB" sz="2700" dirty="0"/>
              <a:t>WOW Bus and Lighthouse Hall</a:t>
            </a:r>
          </a:p>
        </p:txBody>
      </p:sp>
      <p:pic>
        <p:nvPicPr>
          <p:cNvPr id="4" name="Content Placeholder 3" descr="A blue bus parked on the side of a road&#10;&#10;Description automatically generated">
            <a:extLst>
              <a:ext uri="{FF2B5EF4-FFF2-40B4-BE49-F238E27FC236}">
                <a16:creationId xmlns:a16="http://schemas.microsoft.com/office/drawing/2014/main" id="{7588411F-8707-E202-AFF4-BA90A236C082}"/>
              </a:ext>
            </a:extLst>
          </p:cNvPr>
          <p:cNvPicPr>
            <a:picLocks noGrp="1" noChangeAspect="1"/>
          </p:cNvPicPr>
          <p:nvPr>
            <p:ph idx="1"/>
          </p:nvPr>
        </p:nvPicPr>
        <p:blipFill>
          <a:blip r:embed="rId3"/>
          <a:stretch>
            <a:fillRect/>
          </a:stretch>
        </p:blipFill>
        <p:spPr>
          <a:xfrm>
            <a:off x="3127161" y="2111343"/>
            <a:ext cx="6355797" cy="3532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87929295"/>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FC632-91AE-CB1F-1CF6-A0BB7E420786}"/>
              </a:ext>
            </a:extLst>
          </p:cNvPr>
          <p:cNvSpPr>
            <a:spLocks noGrp="1"/>
          </p:cNvSpPr>
          <p:nvPr>
            <p:ph type="title"/>
          </p:nvPr>
        </p:nvSpPr>
        <p:spPr/>
        <p:txBody>
          <a:bodyPr>
            <a:normAutofit/>
          </a:bodyPr>
          <a:lstStyle/>
          <a:p>
            <a:pPr algn="ctr"/>
            <a:r>
              <a:rPr lang="en-US" sz="3600" dirty="0"/>
              <a:t>Saturday Breakfast/Family Night Out</a:t>
            </a:r>
          </a:p>
        </p:txBody>
      </p:sp>
      <p:pic>
        <p:nvPicPr>
          <p:cNvPr id="4" name="Content Placeholder 3" descr="great season of Saturday Breakfast Club ...">
            <a:extLst>
              <a:ext uri="{FF2B5EF4-FFF2-40B4-BE49-F238E27FC236}">
                <a16:creationId xmlns:a16="http://schemas.microsoft.com/office/drawing/2014/main" id="{AC166993-1F38-2013-1825-D1506C47CD64}"/>
              </a:ext>
            </a:extLst>
          </p:cNvPr>
          <p:cNvPicPr>
            <a:picLocks noGrp="1" noChangeAspect="1"/>
          </p:cNvPicPr>
          <p:nvPr>
            <p:ph idx="1"/>
          </p:nvPr>
        </p:nvPicPr>
        <p:blipFill>
          <a:blip r:embed="rId3"/>
          <a:stretch>
            <a:fillRect/>
          </a:stretch>
        </p:blipFill>
        <p:spPr>
          <a:xfrm>
            <a:off x="4755132" y="2218162"/>
            <a:ext cx="2681736" cy="3588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img1.wsimg.com/isteam/ip/babb16e7-4688-46d0-bc77-4300d7ce5a12/d0ea3217-f85f-425a-a9f5-3cce1ce85761.JPG/:/rs=w:1300,h:800">
            <a:extLst>
              <a:ext uri="{FF2B5EF4-FFF2-40B4-BE49-F238E27FC236}">
                <a16:creationId xmlns:a16="http://schemas.microsoft.com/office/drawing/2014/main" id="{2DA76E1F-76F1-2421-523B-960C7B09ADE2}"/>
              </a:ext>
            </a:extLst>
          </p:cNvPr>
          <p:cNvPicPr>
            <a:picLocks noChangeAspect="1"/>
          </p:cNvPicPr>
          <p:nvPr/>
        </p:nvPicPr>
        <p:blipFill>
          <a:blip r:embed="rId4"/>
          <a:stretch>
            <a:fillRect/>
          </a:stretch>
        </p:blipFill>
        <p:spPr>
          <a:xfrm>
            <a:off x="1066800" y="2218162"/>
            <a:ext cx="2411449" cy="35828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img1.wsimg.com/isteam/ip/babb16e7-4688-46d0-bc77-4300d7ce5a12/4c2e0f6b-4f29-48c0-8572-72ad321c9463.JPG/:/rs=w:1300,h:800">
            <a:extLst>
              <a:ext uri="{FF2B5EF4-FFF2-40B4-BE49-F238E27FC236}">
                <a16:creationId xmlns:a16="http://schemas.microsoft.com/office/drawing/2014/main" id="{96A3991B-5D59-BF56-0B85-72FFA84CF9DE}"/>
              </a:ext>
            </a:extLst>
          </p:cNvPr>
          <p:cNvPicPr>
            <a:picLocks noChangeAspect="1"/>
          </p:cNvPicPr>
          <p:nvPr/>
        </p:nvPicPr>
        <p:blipFill>
          <a:blip r:embed="rId5"/>
          <a:stretch>
            <a:fillRect/>
          </a:stretch>
        </p:blipFill>
        <p:spPr>
          <a:xfrm>
            <a:off x="8656343" y="2218162"/>
            <a:ext cx="2455653" cy="3682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40576636"/>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C5BE93-CCF9-4B74-93B2-BB1C08C9AC8B}"/>
              </a:ext>
            </a:extLst>
          </p:cNvPr>
          <p:cNvSpPr/>
          <p:nvPr/>
        </p:nvSpPr>
        <p:spPr>
          <a:xfrm>
            <a:off x="1283432" y="750104"/>
            <a:ext cx="3946379" cy="5035335"/>
          </a:xfrm>
          <a:prstGeom prst="rect">
            <a:avLst/>
          </a:prstGeom>
          <a:ln>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AB2E7E59-0113-CF84-FCEB-13C9ED6C946B}"/>
              </a:ext>
            </a:extLst>
          </p:cNvPr>
          <p:cNvSpPr>
            <a:spLocks noGrp="1"/>
          </p:cNvSpPr>
          <p:nvPr>
            <p:ph type="title"/>
          </p:nvPr>
        </p:nvSpPr>
        <p:spPr>
          <a:xfrm>
            <a:off x="1405000" y="763859"/>
            <a:ext cx="3540223" cy="1060794"/>
          </a:xfrm>
        </p:spPr>
        <p:txBody>
          <a:bodyPr anchor="b">
            <a:normAutofit/>
          </a:bodyPr>
          <a:lstStyle/>
          <a:p>
            <a:r>
              <a:rPr lang="en-GB" sz="2400" dirty="0">
                <a:solidFill>
                  <a:srgbClr val="262626"/>
                </a:solidFill>
              </a:rPr>
              <a:t>Ready, Set, Learn</a:t>
            </a:r>
            <a:br>
              <a:rPr lang="en-GB" sz="2400" dirty="0"/>
            </a:br>
            <a:endParaRPr lang="en-GB" sz="2400" dirty="0">
              <a:solidFill>
                <a:srgbClr val="262626"/>
              </a:solidFill>
            </a:endParaRPr>
          </a:p>
        </p:txBody>
      </p:sp>
      <p:sp>
        <p:nvSpPr>
          <p:cNvPr id="6" name="TextBox 5">
            <a:extLst>
              <a:ext uri="{FF2B5EF4-FFF2-40B4-BE49-F238E27FC236}">
                <a16:creationId xmlns:a16="http://schemas.microsoft.com/office/drawing/2014/main" id="{FC06D9F0-B62E-BF25-A68A-8BA99E419F7C}"/>
              </a:ext>
            </a:extLst>
          </p:cNvPr>
          <p:cNvSpPr txBox="1"/>
          <p:nvPr/>
        </p:nvSpPr>
        <p:spPr>
          <a:xfrm>
            <a:off x="1406814" y="2030565"/>
            <a:ext cx="3334950"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dirty="0">
                <a:solidFill>
                  <a:srgbClr val="615C5C"/>
                </a:solidFill>
                <a:latin typeface="Arial Black"/>
                <a:ea typeface="+mn-lt"/>
                <a:cs typeface="+mn-lt"/>
              </a:rPr>
              <a:t>Free, drop-in, interactive sessions for caregivers and youngsters at local schools</a:t>
            </a:r>
          </a:p>
          <a:p>
            <a:pPr marL="342900" indent="-342900">
              <a:buFont typeface="Arial"/>
              <a:buChar char="•"/>
            </a:pPr>
            <a:r>
              <a:rPr lang="en-US" sz="2000" dirty="0">
                <a:solidFill>
                  <a:srgbClr val="615C5C"/>
                </a:solidFill>
                <a:latin typeface="Arial Black"/>
                <a:cs typeface="Arial"/>
              </a:rPr>
              <a:t>Harnessing the power of play, singing, rhyming, storytelling, and connecting</a:t>
            </a:r>
          </a:p>
          <a:p>
            <a:endParaRPr lang="en-US" dirty="0">
              <a:cs typeface="Arial" panose="020B0604020202020204"/>
            </a:endParaRPr>
          </a:p>
        </p:txBody>
      </p:sp>
      <p:pic>
        <p:nvPicPr>
          <p:cNvPr id="7" name="Content Placeholder 3" descr="News &amp; Announcements - Mother Goose Goes to School - École Oceanside  Elementary School">
            <a:extLst>
              <a:ext uri="{FF2B5EF4-FFF2-40B4-BE49-F238E27FC236}">
                <a16:creationId xmlns:a16="http://schemas.microsoft.com/office/drawing/2014/main" id="{AE916F7E-38E4-1B75-6D3B-A67FCDCC7EBC}"/>
              </a:ext>
            </a:extLst>
          </p:cNvPr>
          <p:cNvPicPr>
            <a:picLocks noChangeAspect="1"/>
          </p:cNvPicPr>
          <p:nvPr/>
        </p:nvPicPr>
        <p:blipFill>
          <a:blip r:embed="rId3"/>
          <a:stretch>
            <a:fillRect/>
          </a:stretch>
        </p:blipFill>
        <p:spPr>
          <a:xfrm>
            <a:off x="5475667" y="657339"/>
            <a:ext cx="5172996" cy="4474642"/>
          </a:xfrm>
          <a:prstGeom prst="rect">
            <a:avLst/>
          </a:prstGeom>
        </p:spPr>
      </p:pic>
    </p:spTree>
    <p:extLst>
      <p:ext uri="{BB962C8B-B14F-4D97-AF65-F5344CB8AC3E}">
        <p14:creationId xmlns:p14="http://schemas.microsoft.com/office/powerpoint/2010/main" val="26421789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AE94-57AC-590C-40C0-5B8F18D467CA}"/>
              </a:ext>
            </a:extLst>
          </p:cNvPr>
          <p:cNvSpPr>
            <a:spLocks noGrp="1"/>
          </p:cNvSpPr>
          <p:nvPr>
            <p:ph type="title"/>
          </p:nvPr>
        </p:nvSpPr>
        <p:spPr>
          <a:xfrm>
            <a:off x="7156580" y="1113105"/>
            <a:ext cx="3948742" cy="1443827"/>
          </a:xfrm>
        </p:spPr>
        <p:txBody>
          <a:bodyPr>
            <a:normAutofit fontScale="90000"/>
          </a:bodyPr>
          <a:lstStyle/>
          <a:p>
            <a:pPr>
              <a:lnSpc>
                <a:spcPct val="90000"/>
              </a:lnSpc>
            </a:pPr>
            <a:r>
              <a:rPr lang="en-GB" sz="4100" dirty="0">
                <a:solidFill>
                  <a:srgbClr val="262626"/>
                </a:solidFill>
              </a:rPr>
              <a:t>Early Years to Kindergarten</a:t>
            </a:r>
          </a:p>
        </p:txBody>
      </p:sp>
      <p:pic>
        <p:nvPicPr>
          <p:cNvPr id="4" name="Content Placeholder 3" descr="Building Connections | L+L">
            <a:extLst>
              <a:ext uri="{FF2B5EF4-FFF2-40B4-BE49-F238E27FC236}">
                <a16:creationId xmlns:a16="http://schemas.microsoft.com/office/drawing/2014/main" id="{8428F475-34A8-5EE0-8CD3-4DD0AB0EE77F}"/>
              </a:ext>
            </a:extLst>
          </p:cNvPr>
          <p:cNvPicPr>
            <a:picLocks noChangeAspect="1"/>
          </p:cNvPicPr>
          <p:nvPr/>
        </p:nvPicPr>
        <p:blipFill>
          <a:blip r:embed="rId3"/>
          <a:stretch>
            <a:fillRect/>
          </a:stretch>
        </p:blipFill>
        <p:spPr>
          <a:xfrm>
            <a:off x="880831" y="801871"/>
            <a:ext cx="6007335" cy="2628208"/>
          </a:xfrm>
          <a:prstGeom prst="rect">
            <a:avLst/>
          </a:prstGeom>
        </p:spPr>
      </p:pic>
      <p:sp>
        <p:nvSpPr>
          <p:cNvPr id="17" name="Content Placeholder 16">
            <a:extLst>
              <a:ext uri="{FF2B5EF4-FFF2-40B4-BE49-F238E27FC236}">
                <a16:creationId xmlns:a16="http://schemas.microsoft.com/office/drawing/2014/main" id="{2CE25794-F82B-F0DD-6E62-5B68CD36A9B1}"/>
              </a:ext>
            </a:extLst>
          </p:cNvPr>
          <p:cNvSpPr>
            <a:spLocks noGrp="1"/>
          </p:cNvSpPr>
          <p:nvPr>
            <p:ph idx="1"/>
          </p:nvPr>
        </p:nvSpPr>
        <p:spPr>
          <a:xfrm>
            <a:off x="7156580" y="2705139"/>
            <a:ext cx="3438936" cy="3318936"/>
          </a:xfrm>
        </p:spPr>
        <p:txBody>
          <a:bodyPr vert="horz" lIns="91440" tIns="45720" rIns="91440" bIns="45720" rtlCol="0" anchor="t">
            <a:normAutofit fontScale="40000" lnSpcReduction="20000"/>
          </a:bodyPr>
          <a:lstStyle/>
          <a:p>
            <a:r>
              <a:rPr lang="en-GB" sz="4000" dirty="0">
                <a:latin typeface="Arial Black"/>
              </a:rPr>
              <a:t>Community</a:t>
            </a:r>
          </a:p>
          <a:p>
            <a:pPr lvl="1"/>
            <a:r>
              <a:rPr lang="en-GB" sz="3000" dirty="0" err="1">
                <a:latin typeface="Arial Black"/>
              </a:rPr>
              <a:t>Munchkinlands</a:t>
            </a:r>
            <a:endParaRPr lang="en-GB" sz="3000" dirty="0">
              <a:latin typeface="Arial Black"/>
            </a:endParaRPr>
          </a:p>
          <a:p>
            <a:pPr lvl="1"/>
            <a:r>
              <a:rPr lang="en-GB" sz="3000" dirty="0">
                <a:latin typeface="Arial Black"/>
              </a:rPr>
              <a:t>Storybook Village</a:t>
            </a:r>
          </a:p>
          <a:p>
            <a:pPr lvl="1"/>
            <a:r>
              <a:rPr lang="en-GB" sz="3000" dirty="0">
                <a:latin typeface="Arial Black"/>
              </a:rPr>
              <a:t>WOW Bus</a:t>
            </a:r>
          </a:p>
          <a:p>
            <a:pPr lvl="1"/>
            <a:r>
              <a:rPr lang="en-GB" sz="3000" dirty="0">
                <a:latin typeface="Arial Black"/>
              </a:rPr>
              <a:t>Saturday Breakfast Club</a:t>
            </a:r>
          </a:p>
          <a:p>
            <a:pPr lvl="1"/>
            <a:r>
              <a:rPr lang="en-GB" sz="3000" dirty="0">
                <a:latin typeface="Arial Black"/>
              </a:rPr>
              <a:t>Spooktacular</a:t>
            </a:r>
          </a:p>
          <a:p>
            <a:pPr lvl="1"/>
            <a:r>
              <a:rPr lang="en-GB" sz="3000" dirty="0">
                <a:latin typeface="Arial Black"/>
              </a:rPr>
              <a:t>Pete the Cat</a:t>
            </a:r>
          </a:p>
          <a:p>
            <a:pPr lvl="1"/>
            <a:r>
              <a:rPr lang="en-GB" sz="3000" dirty="0">
                <a:latin typeface="Arial Black"/>
              </a:rPr>
              <a:t>Outdoor Days</a:t>
            </a:r>
          </a:p>
          <a:p>
            <a:pPr lvl="1"/>
            <a:r>
              <a:rPr lang="en-GB" sz="3000" dirty="0">
                <a:latin typeface="Arial Black"/>
              </a:rPr>
              <a:t>Community Partners</a:t>
            </a:r>
          </a:p>
          <a:p>
            <a:r>
              <a:rPr lang="en-GB" sz="4000" dirty="0">
                <a:latin typeface="Arial Black"/>
              </a:rPr>
              <a:t>School </a:t>
            </a:r>
          </a:p>
          <a:p>
            <a:pPr lvl="1"/>
            <a:r>
              <a:rPr lang="en-GB" sz="3000" dirty="0">
                <a:latin typeface="Arial Black"/>
              </a:rPr>
              <a:t>Ready, Set, Learn</a:t>
            </a:r>
          </a:p>
          <a:p>
            <a:pPr lvl="1"/>
            <a:r>
              <a:rPr lang="en-GB" sz="3000" dirty="0">
                <a:latin typeface="Arial Black"/>
              </a:rPr>
              <a:t>Pre-K Program</a:t>
            </a:r>
          </a:p>
          <a:p>
            <a:pPr lvl="1"/>
            <a:r>
              <a:rPr lang="en-GB" sz="3000" dirty="0">
                <a:latin typeface="Arial Black"/>
              </a:rPr>
              <a:t>Welcome to K</a:t>
            </a:r>
          </a:p>
          <a:p>
            <a:pPr lvl="1"/>
            <a:r>
              <a:rPr lang="en-GB" sz="3000" dirty="0">
                <a:latin typeface="Arial Black"/>
              </a:rPr>
              <a:t>Individual transition planning</a:t>
            </a:r>
          </a:p>
          <a:p>
            <a:endParaRPr lang="en-GB" sz="3200" dirty="0">
              <a:latin typeface="Arial Black"/>
            </a:endParaRPr>
          </a:p>
        </p:txBody>
      </p:sp>
      <p:pic>
        <p:nvPicPr>
          <p:cNvPr id="3" name="Picture 2" descr="It takes a Storybook Village ...">
            <a:extLst>
              <a:ext uri="{FF2B5EF4-FFF2-40B4-BE49-F238E27FC236}">
                <a16:creationId xmlns:a16="http://schemas.microsoft.com/office/drawing/2014/main" id="{C13220F7-372C-3612-12DB-F4F112A7BA34}"/>
              </a:ext>
            </a:extLst>
          </p:cNvPr>
          <p:cNvPicPr>
            <a:picLocks noChangeAspect="1"/>
          </p:cNvPicPr>
          <p:nvPr/>
        </p:nvPicPr>
        <p:blipFill>
          <a:blip r:embed="rId4"/>
          <a:stretch>
            <a:fillRect/>
          </a:stretch>
        </p:blipFill>
        <p:spPr>
          <a:xfrm>
            <a:off x="2044909" y="3434571"/>
            <a:ext cx="4047765" cy="2792441"/>
          </a:xfrm>
          <a:prstGeom prst="rect">
            <a:avLst/>
          </a:prstGeom>
        </p:spPr>
      </p:pic>
    </p:spTree>
    <p:extLst>
      <p:ext uri="{BB962C8B-B14F-4D97-AF65-F5344CB8AC3E}">
        <p14:creationId xmlns:p14="http://schemas.microsoft.com/office/powerpoint/2010/main" val="810719403"/>
      </p:ext>
    </p:extLst>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Wood Type">
      <a:majorFont>
        <a:latin typeface="Arial Black" panose="020B0A040201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panose="020B06040202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BE1B6DD8-9976-4550-A6F4-B2DD4EA939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A37EF4C17FDF46A69C675741E2E507" ma:contentTypeVersion="0" ma:contentTypeDescription="Create a new document." ma:contentTypeScope="" ma:versionID="c306c00e77c0e30a8340bdbe51e323e7">
  <xsd:schema xmlns:xsd="http://www.w3.org/2001/XMLSchema" xmlns:xs="http://www.w3.org/2001/XMLSchema" xmlns:p="http://schemas.microsoft.com/office/2006/metadata/properties" targetNamespace="http://schemas.microsoft.com/office/2006/metadata/properties" ma:root="true" ma:fieldsID="baa7feeb3a93eb041bf2c7c1e0bed81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2CD345F-1B27-4A6A-B2D7-F97E307AC0F9}"/>
</file>

<file path=customXml/itemProps2.xml><?xml version="1.0" encoding="utf-8"?>
<ds:datastoreItem xmlns:ds="http://schemas.openxmlformats.org/officeDocument/2006/customXml" ds:itemID="{CD96B365-A453-44E7-A7AC-691399AD6EC8}"/>
</file>

<file path=customXml/itemProps3.xml><?xml version="1.0" encoding="utf-8"?>
<ds:datastoreItem xmlns:ds="http://schemas.openxmlformats.org/officeDocument/2006/customXml" ds:itemID="{D66880D7-989B-41C9-B5B1-F32065E6FC59}"/>
</file>

<file path=docProps/app.xml><?xml version="1.0" encoding="utf-8"?>
<Properties xmlns="http://schemas.openxmlformats.org/officeDocument/2006/extended-properties" xmlns:vt="http://schemas.openxmlformats.org/officeDocument/2006/docPropsVTypes">
  <Template>Wood Type</Template>
  <TotalTime>264</TotalTime>
  <Words>687</Words>
  <Application>Microsoft Office PowerPoint</Application>
  <PresentationFormat>Widescreen</PresentationFormat>
  <Paragraphs>95</Paragraphs>
  <Slides>15</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 Black</vt:lpstr>
      <vt:lpstr>Calibri</vt:lpstr>
      <vt:lpstr>Fibre</vt:lpstr>
      <vt:lpstr>Poppins</vt:lpstr>
      <vt:lpstr>Wingdings</vt:lpstr>
      <vt:lpstr>Wood Type</vt:lpstr>
      <vt:lpstr>PowerPoint Presentation</vt:lpstr>
      <vt:lpstr>Board Operated After School Care Programs</vt:lpstr>
      <vt:lpstr>ASC Improvements </vt:lpstr>
      <vt:lpstr>Strongstart Munchkinlands</vt:lpstr>
      <vt:lpstr>Story Book Village Upgrades</vt:lpstr>
      <vt:lpstr>StrongStart Outreach WOW Bus and Lighthouse Hall</vt:lpstr>
      <vt:lpstr>Saturday Breakfast/Family Night Out</vt:lpstr>
      <vt:lpstr>Ready, Set, Learn </vt:lpstr>
      <vt:lpstr>Early Years to Kindergarten</vt:lpstr>
      <vt:lpstr>StrongStart Facilitators</vt:lpstr>
      <vt:lpstr>PowerPoint Presentation</vt:lpstr>
      <vt:lpstr>PowerPoint Presentation</vt:lpstr>
      <vt:lpstr>Early Years Coalition Table</vt:lpstr>
      <vt:lpstr>Stay tuned…</vt:lpstr>
      <vt:lpstr>Thank you for supporting our early learners and educators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2024.10.15 Early Learning and Child Care Fall Update</dc:title>
  <dc:creator>Denise Spencer-Dahl</dc:creator>
  <cp:lastModifiedBy>Karin Hergt</cp:lastModifiedBy>
  <cp:revision>58</cp:revision>
  <cp:lastPrinted>2024-10-07T23:24:26Z</cp:lastPrinted>
  <dcterms:created xsi:type="dcterms:W3CDTF">2023-11-21T16:29:35Z</dcterms:created>
  <dcterms:modified xsi:type="dcterms:W3CDTF">2024-10-18T15:37:20Z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0x01010010A37EF4C17FDF46A69C675741E2E507</vt:lpwstr>
  </property>
</Properties>
</file>